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4"/>
  </p:sldMasterIdLst>
  <p:notesMasterIdLst>
    <p:notesMasterId r:id="rId20"/>
  </p:notesMasterIdLst>
  <p:sldIdLst>
    <p:sldId id="256" r:id="rId5"/>
    <p:sldId id="257" r:id="rId6"/>
    <p:sldId id="258" r:id="rId7"/>
    <p:sldId id="268" r:id="rId8"/>
    <p:sldId id="261" r:id="rId9"/>
    <p:sldId id="259" r:id="rId10"/>
    <p:sldId id="260" r:id="rId11"/>
    <p:sldId id="262" r:id="rId12"/>
    <p:sldId id="263" r:id="rId13"/>
    <p:sldId id="269" r:id="rId14"/>
    <p:sldId id="264" r:id="rId15"/>
    <p:sldId id="266" r:id="rId16"/>
    <p:sldId id="270" r:id="rId17"/>
    <p:sldId id="265" r:id="rId18"/>
    <p:sldId id="26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2188D5-21E5-467E-97DC-5DDBBBE614E7}" v="3" dt="2020-11-23T11:02:50.57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538" autoAdjust="0"/>
  </p:normalViewPr>
  <p:slideViewPr>
    <p:cSldViewPr snapToGrid="0">
      <p:cViewPr varScale="1">
        <p:scale>
          <a:sx n="41" d="100"/>
          <a:sy n="41" d="100"/>
        </p:scale>
        <p:origin x="48"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eke van Tuinen" userId="ed22c550-b84f-4481-816d-c5ae7bd4721b" providerId="ADAL" clId="{22F0B80B-D3DF-455C-A198-ADD9D5E50789}"/>
    <pc:docChg chg="custSel addSld delSld modSld sldOrd">
      <pc:chgData name="Hanneke van Tuinen" userId="ed22c550-b84f-4481-816d-c5ae7bd4721b" providerId="ADAL" clId="{22F0B80B-D3DF-455C-A198-ADD9D5E50789}" dt="2020-02-13T08:03:06.629" v="544" actId="20577"/>
      <pc:docMkLst>
        <pc:docMk/>
      </pc:docMkLst>
      <pc:sldChg chg="modNotesTx">
        <pc:chgData name="Hanneke van Tuinen" userId="ed22c550-b84f-4481-816d-c5ae7bd4721b" providerId="ADAL" clId="{22F0B80B-D3DF-455C-A198-ADD9D5E50789}" dt="2020-02-13T07:46:19.081" v="80" actId="20577"/>
        <pc:sldMkLst>
          <pc:docMk/>
          <pc:sldMk cId="584894097" sldId="259"/>
        </pc:sldMkLst>
      </pc:sldChg>
      <pc:sldChg chg="modSp">
        <pc:chgData name="Hanneke van Tuinen" userId="ed22c550-b84f-4481-816d-c5ae7bd4721b" providerId="ADAL" clId="{22F0B80B-D3DF-455C-A198-ADD9D5E50789}" dt="2020-02-13T07:54:35.697" v="539" actId="1076"/>
        <pc:sldMkLst>
          <pc:docMk/>
          <pc:sldMk cId="1045630416" sldId="260"/>
        </pc:sldMkLst>
        <pc:spChg chg="mod">
          <ac:chgData name="Hanneke van Tuinen" userId="ed22c550-b84f-4481-816d-c5ae7bd4721b" providerId="ADAL" clId="{22F0B80B-D3DF-455C-A198-ADD9D5E50789}" dt="2020-02-13T07:54:35.697" v="539" actId="1076"/>
          <ac:spMkLst>
            <pc:docMk/>
            <pc:sldMk cId="1045630416" sldId="260"/>
            <ac:spMk id="3" creationId="{9717B71B-4483-400E-98A4-DB7AC004A533}"/>
          </ac:spMkLst>
        </pc:spChg>
      </pc:sldChg>
      <pc:sldChg chg="modSp">
        <pc:chgData name="Hanneke van Tuinen" userId="ed22c550-b84f-4481-816d-c5ae7bd4721b" providerId="ADAL" clId="{22F0B80B-D3DF-455C-A198-ADD9D5E50789}" dt="2020-02-13T08:03:06.629" v="544" actId="20577"/>
        <pc:sldMkLst>
          <pc:docMk/>
          <pc:sldMk cId="2802805386" sldId="262"/>
        </pc:sldMkLst>
        <pc:spChg chg="mod">
          <ac:chgData name="Hanneke van Tuinen" userId="ed22c550-b84f-4481-816d-c5ae7bd4721b" providerId="ADAL" clId="{22F0B80B-D3DF-455C-A198-ADD9D5E50789}" dt="2020-02-13T08:03:06.629" v="544" actId="20577"/>
          <ac:spMkLst>
            <pc:docMk/>
            <pc:sldMk cId="2802805386" sldId="262"/>
            <ac:spMk id="3" creationId="{EE31ABE5-A5A3-4CAF-91F7-D346A1194982}"/>
          </ac:spMkLst>
        </pc:spChg>
      </pc:sldChg>
      <pc:sldChg chg="ord">
        <pc:chgData name="Hanneke van Tuinen" userId="ed22c550-b84f-4481-816d-c5ae7bd4721b" providerId="ADAL" clId="{22F0B80B-D3DF-455C-A198-ADD9D5E50789}" dt="2020-02-13T07:55:08.732" v="541"/>
        <pc:sldMkLst>
          <pc:docMk/>
          <pc:sldMk cId="1699854064" sldId="263"/>
        </pc:sldMkLst>
      </pc:sldChg>
      <pc:sldChg chg="modSp add">
        <pc:chgData name="Hanneke van Tuinen" userId="ed22c550-b84f-4481-816d-c5ae7bd4721b" providerId="ADAL" clId="{22F0B80B-D3DF-455C-A198-ADD9D5E50789}" dt="2020-02-13T07:53:50.351" v="536" actId="20577"/>
        <pc:sldMkLst>
          <pc:docMk/>
          <pc:sldMk cId="3626631457" sldId="268"/>
        </pc:sldMkLst>
        <pc:spChg chg="mod">
          <ac:chgData name="Hanneke van Tuinen" userId="ed22c550-b84f-4481-816d-c5ae7bd4721b" providerId="ADAL" clId="{22F0B80B-D3DF-455C-A198-ADD9D5E50789}" dt="2020-02-13T07:51:38.456" v="122" actId="113"/>
          <ac:spMkLst>
            <pc:docMk/>
            <pc:sldMk cId="3626631457" sldId="268"/>
            <ac:spMk id="2" creationId="{2406D53C-DD17-4B2C-B563-92D7DCEB675F}"/>
          </ac:spMkLst>
        </pc:spChg>
        <pc:spChg chg="mod">
          <ac:chgData name="Hanneke van Tuinen" userId="ed22c550-b84f-4481-816d-c5ae7bd4721b" providerId="ADAL" clId="{22F0B80B-D3DF-455C-A198-ADD9D5E50789}" dt="2020-02-13T07:53:50.351" v="536" actId="20577"/>
          <ac:spMkLst>
            <pc:docMk/>
            <pc:sldMk cId="3626631457" sldId="268"/>
            <ac:spMk id="3" creationId="{255A58E7-59AF-46B6-8E27-2879697604A1}"/>
          </ac:spMkLst>
        </pc:spChg>
      </pc:sldChg>
      <pc:sldChg chg="add del">
        <pc:chgData name="Hanneke van Tuinen" userId="ed22c550-b84f-4481-816d-c5ae7bd4721b" providerId="ADAL" clId="{22F0B80B-D3DF-455C-A198-ADD9D5E50789}" dt="2020-02-13T07:57:17.547" v="542" actId="2696"/>
        <pc:sldMkLst>
          <pc:docMk/>
          <pc:sldMk cId="623146104" sldId="269"/>
        </pc:sldMkLst>
      </pc:sldChg>
    </pc:docChg>
  </pc:docChgLst>
  <pc:docChgLst>
    <pc:chgData name="Hanneke van Tuinen" userId="ed22c550-b84f-4481-816d-c5ae7bd4721b" providerId="ADAL" clId="{132188D5-21E5-467E-97DC-5DDBBBE614E7}"/>
    <pc:docChg chg="custSel addSld modSld">
      <pc:chgData name="Hanneke van Tuinen" userId="ed22c550-b84f-4481-816d-c5ae7bd4721b" providerId="ADAL" clId="{132188D5-21E5-467E-97DC-5DDBBBE614E7}" dt="2020-11-23T11:07:55.935" v="1650" actId="1076"/>
      <pc:docMkLst>
        <pc:docMk/>
      </pc:docMkLst>
      <pc:sldChg chg="modSp">
        <pc:chgData name="Hanneke van Tuinen" userId="ed22c550-b84f-4481-816d-c5ae7bd4721b" providerId="ADAL" clId="{132188D5-21E5-467E-97DC-5DDBBBE614E7}" dt="2020-11-16T09:51:13.568" v="7" actId="20577"/>
        <pc:sldMkLst>
          <pc:docMk/>
          <pc:sldMk cId="1698780456" sldId="256"/>
        </pc:sldMkLst>
        <pc:spChg chg="mod">
          <ac:chgData name="Hanneke van Tuinen" userId="ed22c550-b84f-4481-816d-c5ae7bd4721b" providerId="ADAL" clId="{132188D5-21E5-467E-97DC-5DDBBBE614E7}" dt="2020-11-16T09:51:10.075" v="2" actId="16037"/>
          <ac:spMkLst>
            <pc:docMk/>
            <pc:sldMk cId="1698780456" sldId="256"/>
            <ac:spMk id="2" creationId="{C63C81DF-2B47-4D27-A49C-5C0E0A50D2E5}"/>
          </ac:spMkLst>
        </pc:spChg>
        <pc:spChg chg="mod">
          <ac:chgData name="Hanneke van Tuinen" userId="ed22c550-b84f-4481-816d-c5ae7bd4721b" providerId="ADAL" clId="{132188D5-21E5-467E-97DC-5DDBBBE614E7}" dt="2020-11-16T09:51:13.568" v="7" actId="20577"/>
          <ac:spMkLst>
            <pc:docMk/>
            <pc:sldMk cId="1698780456" sldId="256"/>
            <ac:spMk id="3" creationId="{3CFF27A3-47BF-4305-BA00-E34C206983C3}"/>
          </ac:spMkLst>
        </pc:spChg>
      </pc:sldChg>
      <pc:sldChg chg="modSp">
        <pc:chgData name="Hanneke van Tuinen" userId="ed22c550-b84f-4481-816d-c5ae7bd4721b" providerId="ADAL" clId="{132188D5-21E5-467E-97DC-5DDBBBE614E7}" dt="2020-11-16T10:22:57.370" v="558" actId="1076"/>
        <pc:sldMkLst>
          <pc:docMk/>
          <pc:sldMk cId="2978939161" sldId="257"/>
        </pc:sldMkLst>
        <pc:spChg chg="mod">
          <ac:chgData name="Hanneke van Tuinen" userId="ed22c550-b84f-4481-816d-c5ae7bd4721b" providerId="ADAL" clId="{132188D5-21E5-467E-97DC-5DDBBBE614E7}" dt="2020-11-16T10:22:57.370" v="558" actId="1076"/>
          <ac:spMkLst>
            <pc:docMk/>
            <pc:sldMk cId="2978939161" sldId="257"/>
            <ac:spMk id="2" creationId="{C8FF802B-F4FB-40EC-9335-7BCD639874DE}"/>
          </ac:spMkLst>
        </pc:spChg>
        <pc:spChg chg="mod">
          <ac:chgData name="Hanneke van Tuinen" userId="ed22c550-b84f-4481-816d-c5ae7bd4721b" providerId="ADAL" clId="{132188D5-21E5-467E-97DC-5DDBBBE614E7}" dt="2020-11-16T10:22:54.991" v="557" actId="1076"/>
          <ac:spMkLst>
            <pc:docMk/>
            <pc:sldMk cId="2978939161" sldId="257"/>
            <ac:spMk id="3" creationId="{EEAEAFB9-59B7-4DFE-A67F-89EA12CD4DDE}"/>
          </ac:spMkLst>
        </pc:spChg>
      </pc:sldChg>
      <pc:sldChg chg="modSp">
        <pc:chgData name="Hanneke van Tuinen" userId="ed22c550-b84f-4481-816d-c5ae7bd4721b" providerId="ADAL" clId="{132188D5-21E5-467E-97DC-5DDBBBE614E7}" dt="2020-11-16T10:23:17.775" v="563" actId="1076"/>
        <pc:sldMkLst>
          <pc:docMk/>
          <pc:sldMk cId="2510211985" sldId="258"/>
        </pc:sldMkLst>
        <pc:spChg chg="mod">
          <ac:chgData name="Hanneke van Tuinen" userId="ed22c550-b84f-4481-816d-c5ae7bd4721b" providerId="ADAL" clId="{132188D5-21E5-467E-97DC-5DDBBBE614E7}" dt="2020-11-16T10:23:17.775" v="563" actId="1076"/>
          <ac:spMkLst>
            <pc:docMk/>
            <pc:sldMk cId="2510211985" sldId="258"/>
            <ac:spMk id="2" creationId="{8F0A535E-69D5-4DDD-B788-D9578EC2C40B}"/>
          </ac:spMkLst>
        </pc:spChg>
        <pc:spChg chg="mod">
          <ac:chgData name="Hanneke van Tuinen" userId="ed22c550-b84f-4481-816d-c5ae7bd4721b" providerId="ADAL" clId="{132188D5-21E5-467E-97DC-5DDBBBE614E7}" dt="2020-11-16T10:13:43.608" v="218" actId="1076"/>
          <ac:spMkLst>
            <pc:docMk/>
            <pc:sldMk cId="2510211985" sldId="258"/>
            <ac:spMk id="3" creationId="{EE553DEE-64EA-41FA-8882-16298CD01CE7}"/>
          </ac:spMkLst>
        </pc:spChg>
      </pc:sldChg>
      <pc:sldChg chg="modSp">
        <pc:chgData name="Hanneke van Tuinen" userId="ed22c550-b84f-4481-816d-c5ae7bd4721b" providerId="ADAL" clId="{132188D5-21E5-467E-97DC-5DDBBBE614E7}" dt="2020-11-16T10:18:15.050" v="224" actId="1076"/>
        <pc:sldMkLst>
          <pc:docMk/>
          <pc:sldMk cId="1045630416" sldId="260"/>
        </pc:sldMkLst>
        <pc:spChg chg="mod">
          <ac:chgData name="Hanneke van Tuinen" userId="ed22c550-b84f-4481-816d-c5ae7bd4721b" providerId="ADAL" clId="{132188D5-21E5-467E-97DC-5DDBBBE614E7}" dt="2020-11-16T09:57:49.077" v="203" actId="2711"/>
          <ac:spMkLst>
            <pc:docMk/>
            <pc:sldMk cId="1045630416" sldId="260"/>
            <ac:spMk id="2" creationId="{0B5AE758-409E-4EEE-AE8F-C3F34595CE8B}"/>
          </ac:spMkLst>
        </pc:spChg>
        <pc:spChg chg="mod">
          <ac:chgData name="Hanneke van Tuinen" userId="ed22c550-b84f-4481-816d-c5ae7bd4721b" providerId="ADAL" clId="{132188D5-21E5-467E-97DC-5DDBBBE614E7}" dt="2020-11-16T10:18:15.050" v="224" actId="1076"/>
          <ac:spMkLst>
            <pc:docMk/>
            <pc:sldMk cId="1045630416" sldId="260"/>
            <ac:spMk id="3" creationId="{9717B71B-4483-400E-98A4-DB7AC004A533}"/>
          </ac:spMkLst>
        </pc:spChg>
      </pc:sldChg>
      <pc:sldChg chg="modSp">
        <pc:chgData name="Hanneke van Tuinen" userId="ed22c550-b84f-4481-816d-c5ae7bd4721b" providerId="ADAL" clId="{132188D5-21E5-467E-97DC-5DDBBBE614E7}" dt="2020-11-16T09:54:14.270" v="201" actId="114"/>
        <pc:sldMkLst>
          <pc:docMk/>
          <pc:sldMk cId="2562156247" sldId="261"/>
        </pc:sldMkLst>
        <pc:spChg chg="mod">
          <ac:chgData name="Hanneke van Tuinen" userId="ed22c550-b84f-4481-816d-c5ae7bd4721b" providerId="ADAL" clId="{132188D5-21E5-467E-97DC-5DDBBBE614E7}" dt="2020-11-16T09:54:09.688" v="200" actId="2711"/>
          <ac:spMkLst>
            <pc:docMk/>
            <pc:sldMk cId="2562156247" sldId="261"/>
            <ac:spMk id="2" creationId="{B1E6867F-F234-4356-BD32-2052E899EA85}"/>
          </ac:spMkLst>
        </pc:spChg>
        <pc:spChg chg="mod">
          <ac:chgData name="Hanneke van Tuinen" userId="ed22c550-b84f-4481-816d-c5ae7bd4721b" providerId="ADAL" clId="{132188D5-21E5-467E-97DC-5DDBBBE614E7}" dt="2020-11-16T09:54:14.270" v="201" actId="114"/>
          <ac:spMkLst>
            <pc:docMk/>
            <pc:sldMk cId="2562156247" sldId="261"/>
            <ac:spMk id="3" creationId="{63D61341-8646-49BF-A66B-0FC15AC09147}"/>
          </ac:spMkLst>
        </pc:spChg>
      </pc:sldChg>
      <pc:sldChg chg="modSp">
        <pc:chgData name="Hanneke van Tuinen" userId="ed22c550-b84f-4481-816d-c5ae7bd4721b" providerId="ADAL" clId="{132188D5-21E5-467E-97DC-5DDBBBE614E7}" dt="2020-11-16T09:59:41.467" v="213" actId="1076"/>
        <pc:sldMkLst>
          <pc:docMk/>
          <pc:sldMk cId="2802805386" sldId="262"/>
        </pc:sldMkLst>
        <pc:spChg chg="mod">
          <ac:chgData name="Hanneke van Tuinen" userId="ed22c550-b84f-4481-816d-c5ae7bd4721b" providerId="ADAL" clId="{132188D5-21E5-467E-97DC-5DDBBBE614E7}" dt="2020-11-16T09:59:41.467" v="213" actId="1076"/>
          <ac:spMkLst>
            <pc:docMk/>
            <pc:sldMk cId="2802805386" sldId="262"/>
            <ac:spMk id="2" creationId="{BCF7432D-1E28-4B52-98CF-D722B91A3D40}"/>
          </ac:spMkLst>
        </pc:spChg>
      </pc:sldChg>
      <pc:sldChg chg="modSp">
        <pc:chgData name="Hanneke van Tuinen" userId="ed22c550-b84f-4481-816d-c5ae7bd4721b" providerId="ADAL" clId="{132188D5-21E5-467E-97DC-5DDBBBE614E7}" dt="2020-11-16T09:58:54.850" v="212" actId="1076"/>
        <pc:sldMkLst>
          <pc:docMk/>
          <pc:sldMk cId="1699854064" sldId="263"/>
        </pc:sldMkLst>
        <pc:spChg chg="mod">
          <ac:chgData name="Hanneke van Tuinen" userId="ed22c550-b84f-4481-816d-c5ae7bd4721b" providerId="ADAL" clId="{132188D5-21E5-467E-97DC-5DDBBBE614E7}" dt="2020-11-16T09:58:26.253" v="210" actId="403"/>
          <ac:spMkLst>
            <pc:docMk/>
            <pc:sldMk cId="1699854064" sldId="263"/>
            <ac:spMk id="2" creationId="{454B8ACC-CC87-40C5-9788-E52BDAE2D073}"/>
          </ac:spMkLst>
        </pc:spChg>
        <pc:spChg chg="mod">
          <ac:chgData name="Hanneke van Tuinen" userId="ed22c550-b84f-4481-816d-c5ae7bd4721b" providerId="ADAL" clId="{132188D5-21E5-467E-97DC-5DDBBBE614E7}" dt="2020-11-16T09:58:54.850" v="212" actId="1076"/>
          <ac:spMkLst>
            <pc:docMk/>
            <pc:sldMk cId="1699854064" sldId="263"/>
            <ac:spMk id="3" creationId="{3AFAE9DC-994E-4EF4-BDDF-45DAF423F8D3}"/>
          </ac:spMkLst>
        </pc:spChg>
      </pc:sldChg>
      <pc:sldChg chg="modSp">
        <pc:chgData name="Hanneke van Tuinen" userId="ed22c550-b84f-4481-816d-c5ae7bd4721b" providerId="ADAL" clId="{132188D5-21E5-467E-97DC-5DDBBBE614E7}" dt="2020-11-16T10:02:43.830" v="216" actId="2711"/>
        <pc:sldMkLst>
          <pc:docMk/>
          <pc:sldMk cId="2289548369" sldId="264"/>
        </pc:sldMkLst>
        <pc:spChg chg="mod">
          <ac:chgData name="Hanneke van Tuinen" userId="ed22c550-b84f-4481-816d-c5ae7bd4721b" providerId="ADAL" clId="{132188D5-21E5-467E-97DC-5DDBBBE614E7}" dt="2020-11-16T10:02:43.830" v="216" actId="2711"/>
          <ac:spMkLst>
            <pc:docMk/>
            <pc:sldMk cId="2289548369" sldId="264"/>
            <ac:spMk id="2" creationId="{7EC6FD4F-A465-48ED-9DD7-51108DB65C44}"/>
          </ac:spMkLst>
        </pc:spChg>
        <pc:spChg chg="mod">
          <ac:chgData name="Hanneke van Tuinen" userId="ed22c550-b84f-4481-816d-c5ae7bd4721b" providerId="ADAL" clId="{132188D5-21E5-467E-97DC-5DDBBBE614E7}" dt="2020-11-16T09:51:10.592" v="5" actId="27636"/>
          <ac:spMkLst>
            <pc:docMk/>
            <pc:sldMk cId="2289548369" sldId="264"/>
            <ac:spMk id="3" creationId="{7D2CC8B2-071D-4E09-A3AB-F94233260525}"/>
          </ac:spMkLst>
        </pc:spChg>
      </pc:sldChg>
      <pc:sldChg chg="modSp">
        <pc:chgData name="Hanneke van Tuinen" userId="ed22c550-b84f-4481-816d-c5ae7bd4721b" providerId="ADAL" clId="{132188D5-21E5-467E-97DC-5DDBBBE614E7}" dt="2020-11-23T10:11:39.478" v="626" actId="20577"/>
        <pc:sldMkLst>
          <pc:docMk/>
          <pc:sldMk cId="3510739610" sldId="266"/>
        </pc:sldMkLst>
        <pc:spChg chg="mod">
          <ac:chgData name="Hanneke van Tuinen" userId="ed22c550-b84f-4481-816d-c5ae7bd4721b" providerId="ADAL" clId="{132188D5-21E5-467E-97DC-5DDBBBE614E7}" dt="2020-11-23T10:09:33.648" v="624" actId="403"/>
          <ac:spMkLst>
            <pc:docMk/>
            <pc:sldMk cId="3510739610" sldId="266"/>
            <ac:spMk id="2" creationId="{CEFB9178-7562-4E2B-99B3-AADA8B1B0EB6}"/>
          </ac:spMkLst>
        </pc:spChg>
        <pc:spChg chg="mod">
          <ac:chgData name="Hanneke van Tuinen" userId="ed22c550-b84f-4481-816d-c5ae7bd4721b" providerId="ADAL" clId="{132188D5-21E5-467E-97DC-5DDBBBE614E7}" dt="2020-11-23T10:11:39.478" v="626" actId="20577"/>
          <ac:spMkLst>
            <pc:docMk/>
            <pc:sldMk cId="3510739610" sldId="266"/>
            <ac:spMk id="3" creationId="{CCD20A3A-E577-4E03-A97B-05C0225475FE}"/>
          </ac:spMkLst>
        </pc:spChg>
      </pc:sldChg>
      <pc:sldChg chg="modSp">
        <pc:chgData name="Hanneke van Tuinen" userId="ed22c550-b84f-4481-816d-c5ae7bd4721b" providerId="ADAL" clId="{132188D5-21E5-467E-97DC-5DDBBBE614E7}" dt="2020-11-16T09:53:57.895" v="199" actId="20577"/>
        <pc:sldMkLst>
          <pc:docMk/>
          <pc:sldMk cId="3626631457" sldId="268"/>
        </pc:sldMkLst>
        <pc:spChg chg="mod">
          <ac:chgData name="Hanneke van Tuinen" userId="ed22c550-b84f-4481-816d-c5ae7bd4721b" providerId="ADAL" clId="{132188D5-21E5-467E-97DC-5DDBBBE614E7}" dt="2020-11-16T09:53:49.043" v="193" actId="2711"/>
          <ac:spMkLst>
            <pc:docMk/>
            <pc:sldMk cId="3626631457" sldId="268"/>
            <ac:spMk id="2" creationId="{2406D53C-DD17-4B2C-B563-92D7DCEB675F}"/>
          </ac:spMkLst>
        </pc:spChg>
        <pc:spChg chg="mod">
          <ac:chgData name="Hanneke van Tuinen" userId="ed22c550-b84f-4481-816d-c5ae7bd4721b" providerId="ADAL" clId="{132188D5-21E5-467E-97DC-5DDBBBE614E7}" dt="2020-11-16T09:53:57.895" v="199" actId="20577"/>
          <ac:spMkLst>
            <pc:docMk/>
            <pc:sldMk cId="3626631457" sldId="268"/>
            <ac:spMk id="3" creationId="{255A58E7-59AF-46B6-8E27-2879697604A1}"/>
          </ac:spMkLst>
        </pc:spChg>
      </pc:sldChg>
      <pc:sldChg chg="modSp add">
        <pc:chgData name="Hanneke van Tuinen" userId="ed22c550-b84f-4481-816d-c5ae7bd4721b" providerId="ADAL" clId="{132188D5-21E5-467E-97DC-5DDBBBE614E7}" dt="2020-11-16T10:21:07.250" v="555" actId="20577"/>
        <pc:sldMkLst>
          <pc:docMk/>
          <pc:sldMk cId="3425428141" sldId="269"/>
        </pc:sldMkLst>
        <pc:spChg chg="mod">
          <ac:chgData name="Hanneke van Tuinen" userId="ed22c550-b84f-4481-816d-c5ae7bd4721b" providerId="ADAL" clId="{132188D5-21E5-467E-97DC-5DDBBBE614E7}" dt="2020-11-16T10:19:24.963" v="257" actId="20577"/>
          <ac:spMkLst>
            <pc:docMk/>
            <pc:sldMk cId="3425428141" sldId="269"/>
            <ac:spMk id="2" creationId="{D7A80CF7-9BDF-4F7F-AE97-C7783C745945}"/>
          </ac:spMkLst>
        </pc:spChg>
        <pc:spChg chg="mod">
          <ac:chgData name="Hanneke van Tuinen" userId="ed22c550-b84f-4481-816d-c5ae7bd4721b" providerId="ADAL" clId="{132188D5-21E5-467E-97DC-5DDBBBE614E7}" dt="2020-11-16T10:21:07.250" v="555" actId="20577"/>
          <ac:spMkLst>
            <pc:docMk/>
            <pc:sldMk cId="3425428141" sldId="269"/>
            <ac:spMk id="3" creationId="{226E3257-7B91-472C-9210-E8BCD8BB42CF}"/>
          </ac:spMkLst>
        </pc:spChg>
      </pc:sldChg>
      <pc:sldChg chg="addSp delSp modSp add">
        <pc:chgData name="Hanneke van Tuinen" userId="ed22c550-b84f-4481-816d-c5ae7bd4721b" providerId="ADAL" clId="{132188D5-21E5-467E-97DC-5DDBBBE614E7}" dt="2020-11-23T11:07:55.935" v="1650" actId="1076"/>
        <pc:sldMkLst>
          <pc:docMk/>
          <pc:sldMk cId="2229074972" sldId="270"/>
        </pc:sldMkLst>
        <pc:spChg chg="del">
          <ac:chgData name="Hanneke van Tuinen" userId="ed22c550-b84f-4481-816d-c5ae7bd4721b" providerId="ADAL" clId="{132188D5-21E5-467E-97DC-5DDBBBE614E7}" dt="2020-11-23T11:02:58.241" v="628" actId="478"/>
          <ac:spMkLst>
            <pc:docMk/>
            <pc:sldMk cId="2229074972" sldId="270"/>
            <ac:spMk id="2" creationId="{5AD0CF9E-A470-48C9-96FE-EB38874D9544}"/>
          </ac:spMkLst>
        </pc:spChg>
        <pc:spChg chg="del">
          <ac:chgData name="Hanneke van Tuinen" userId="ed22c550-b84f-4481-816d-c5ae7bd4721b" providerId="ADAL" clId="{132188D5-21E5-467E-97DC-5DDBBBE614E7}" dt="2020-11-23T11:03:10.349" v="629" actId="3680"/>
          <ac:spMkLst>
            <pc:docMk/>
            <pc:sldMk cId="2229074972" sldId="270"/>
            <ac:spMk id="3" creationId="{C7BAB919-121E-4507-B3A7-E56E494BF6E1}"/>
          </ac:spMkLst>
        </pc:spChg>
        <pc:graphicFrameChg chg="add mod ord modGraphic">
          <ac:chgData name="Hanneke van Tuinen" userId="ed22c550-b84f-4481-816d-c5ae7bd4721b" providerId="ADAL" clId="{132188D5-21E5-467E-97DC-5DDBBBE614E7}" dt="2020-11-23T11:07:55.935" v="1650" actId="1076"/>
          <ac:graphicFrameMkLst>
            <pc:docMk/>
            <pc:sldMk cId="2229074972" sldId="270"/>
            <ac:graphicFrameMk id="4" creationId="{003A7225-4C45-408D-A89C-8E9CFE82CBE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F18280-BA00-408E-B7FD-CC76A0620050}" type="datetimeFigureOut">
              <a:rPr lang="nl-NL" smtClean="0"/>
              <a:t>23-11-2020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6D842A-70C7-4EF0-A3A1-C5D5246CA824}" type="slidenum">
              <a:rPr lang="nl-NL" smtClean="0"/>
              <a:t>‹nr.›</a:t>
            </a:fld>
            <a:endParaRPr lang="nl-NL"/>
          </a:p>
        </p:txBody>
      </p:sp>
    </p:spTree>
    <p:extLst>
      <p:ext uri="{BB962C8B-B14F-4D97-AF65-F5344CB8AC3E}">
        <p14:creationId xmlns:p14="http://schemas.microsoft.com/office/powerpoint/2010/main" val="225392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A36D842A-70C7-4EF0-A3A1-C5D5246CA824}" type="slidenum">
              <a:rPr lang="nl-NL" smtClean="0"/>
              <a:t>3</a:t>
            </a:fld>
            <a:endParaRPr lang="nl-NL"/>
          </a:p>
        </p:txBody>
      </p:sp>
    </p:spTree>
    <p:extLst>
      <p:ext uri="{BB962C8B-B14F-4D97-AF65-F5344CB8AC3E}">
        <p14:creationId xmlns:p14="http://schemas.microsoft.com/office/powerpoint/2010/main" val="2538772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Wanneer contact opnemen:</a:t>
            </a:r>
          </a:p>
          <a:p>
            <a:pPr marL="171450" indent="-171450">
              <a:buFontTx/>
              <a:buChar char="-"/>
            </a:pPr>
            <a:r>
              <a:rPr lang="nl-NL" dirty="0"/>
              <a:t>Als het bloeden doorgaat, nadat u 10 minuten de neus dichtgeknepen heeft</a:t>
            </a:r>
          </a:p>
          <a:p>
            <a:pPr marL="171450" indent="-171450">
              <a:buFontTx/>
              <a:buChar char="-"/>
            </a:pPr>
            <a:r>
              <a:rPr lang="nl-NL" dirty="0"/>
              <a:t>Als u </a:t>
            </a:r>
            <a:r>
              <a:rPr lang="nl-NL" dirty="0" err="1"/>
              <a:t>bloedverdunnende</a:t>
            </a:r>
            <a:r>
              <a:rPr lang="nl-NL" dirty="0"/>
              <a:t> medicijnen gebruikt en wel eens een bloedneus heeft</a:t>
            </a:r>
          </a:p>
          <a:p>
            <a:pPr marL="171450" indent="-171450">
              <a:buFontTx/>
              <a:buChar char="-"/>
            </a:pPr>
            <a:r>
              <a:rPr lang="nl-NL" dirty="0"/>
              <a:t>Als u regelmatig een bloedneus heeft, terwijl u niet peutert en altijd zachtjes snuit</a:t>
            </a:r>
          </a:p>
          <a:p>
            <a:pPr marL="171450" indent="-171450">
              <a:buFontTx/>
              <a:buChar char="-"/>
            </a:pPr>
            <a:endParaRPr lang="nl-NL" dirty="0"/>
          </a:p>
          <a:p>
            <a:pPr marL="0" indent="0">
              <a:buFontTx/>
              <a:buNone/>
            </a:pPr>
            <a:r>
              <a:rPr lang="nl-NL" dirty="0"/>
              <a:t>Behandeling  bloedneus:</a:t>
            </a:r>
          </a:p>
          <a:p>
            <a:pPr marL="171450" indent="-171450">
              <a:buFontTx/>
              <a:buChar char="-"/>
            </a:pPr>
            <a:r>
              <a:rPr lang="nl-NL" dirty="0"/>
              <a:t>Dichtknijpen</a:t>
            </a:r>
          </a:p>
          <a:p>
            <a:pPr marL="171450" indent="-171450">
              <a:buFontTx/>
              <a:buChar char="-"/>
            </a:pPr>
            <a:r>
              <a:rPr lang="nl-NL" dirty="0"/>
              <a:t>Neustampon</a:t>
            </a:r>
          </a:p>
          <a:p>
            <a:pPr marL="171450" indent="-171450">
              <a:buFontTx/>
              <a:buChar char="-"/>
            </a:pPr>
            <a:r>
              <a:rPr lang="nl-NL" dirty="0"/>
              <a:t>Coaguleren</a:t>
            </a:r>
          </a:p>
        </p:txBody>
      </p:sp>
      <p:sp>
        <p:nvSpPr>
          <p:cNvPr id="4" name="Tijdelijke aanduiding voor dianummer 3"/>
          <p:cNvSpPr>
            <a:spLocks noGrp="1"/>
          </p:cNvSpPr>
          <p:nvPr>
            <p:ph type="sldNum" sz="quarter" idx="5"/>
          </p:nvPr>
        </p:nvSpPr>
        <p:spPr/>
        <p:txBody>
          <a:bodyPr/>
          <a:lstStyle/>
          <a:p>
            <a:fld id="{A36D842A-70C7-4EF0-A3A1-C5D5246CA824}" type="slidenum">
              <a:rPr lang="nl-NL" smtClean="0"/>
              <a:t>6</a:t>
            </a:fld>
            <a:endParaRPr lang="nl-NL"/>
          </a:p>
        </p:txBody>
      </p:sp>
    </p:spTree>
    <p:extLst>
      <p:ext uri="{BB962C8B-B14F-4D97-AF65-F5344CB8AC3E}">
        <p14:creationId xmlns:p14="http://schemas.microsoft.com/office/powerpoint/2010/main" val="3633728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Aan te geven voor het uitspuiten:</a:t>
            </a:r>
          </a:p>
          <a:p>
            <a:pPr marL="171450" indent="-171450">
              <a:buFont typeface="Arial" panose="020B0604020202020204" pitchFamily="34" charset="0"/>
              <a:buChar char="•"/>
            </a:pPr>
            <a:r>
              <a:rPr lang="nl-NL" dirty="0"/>
              <a:t>Kan even een vervelend gevoel zijn</a:t>
            </a:r>
          </a:p>
          <a:p>
            <a:pPr marL="171450" indent="-171450">
              <a:buFont typeface="Arial" panose="020B0604020202020204" pitchFamily="34" charset="0"/>
              <a:buChar char="•"/>
            </a:pPr>
            <a:r>
              <a:rPr lang="nl-NL" dirty="0"/>
              <a:t>Kan een beetje duizelig worden (water tegen trommelvlies)</a:t>
            </a:r>
          </a:p>
          <a:p>
            <a:pPr marL="171450" indent="-171450">
              <a:buFont typeface="Arial" panose="020B0604020202020204" pitchFamily="34" charset="0"/>
              <a:buChar char="•"/>
            </a:pPr>
            <a:r>
              <a:rPr lang="nl-NL" dirty="0"/>
              <a:t>Heeft u gedruppeld met bijv. olie? Het is goed dit van tevoren (bij het maken van een afspraak) dit aan de patiënt door te geven</a:t>
            </a:r>
          </a:p>
          <a:p>
            <a:pPr marL="171450" indent="-171450">
              <a:buFont typeface="Arial" panose="020B0604020202020204" pitchFamily="34" charset="0"/>
              <a:buChar char="•"/>
            </a:pPr>
            <a:r>
              <a:rPr lang="nl-NL" dirty="0"/>
              <a:t>Zijn er contra-indicaties? Oorpijn, trommelvliesperforatie, aanwezigheid van trommelvliesbuisjes, operatie aan het middenoor of trommelvlies. In al deze gevallen is het goed eerst met de arts te overleggen voordat er gespoten gaat worden.</a:t>
            </a:r>
          </a:p>
        </p:txBody>
      </p:sp>
      <p:sp>
        <p:nvSpPr>
          <p:cNvPr id="4" name="Tijdelijke aanduiding voor dianummer 3"/>
          <p:cNvSpPr>
            <a:spLocks noGrp="1"/>
          </p:cNvSpPr>
          <p:nvPr>
            <p:ph type="sldNum" sz="quarter" idx="5"/>
          </p:nvPr>
        </p:nvSpPr>
        <p:spPr/>
        <p:txBody>
          <a:bodyPr/>
          <a:lstStyle/>
          <a:p>
            <a:fld id="{A36D842A-70C7-4EF0-A3A1-C5D5246CA824}" type="slidenum">
              <a:rPr lang="nl-NL" smtClean="0"/>
              <a:t>8</a:t>
            </a:fld>
            <a:endParaRPr lang="nl-NL"/>
          </a:p>
        </p:txBody>
      </p:sp>
    </p:spTree>
    <p:extLst>
      <p:ext uri="{BB962C8B-B14F-4D97-AF65-F5344CB8AC3E}">
        <p14:creationId xmlns:p14="http://schemas.microsoft.com/office/powerpoint/2010/main" val="1505931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A36D842A-70C7-4EF0-A3A1-C5D5246CA824}" type="slidenum">
              <a:rPr lang="nl-NL" smtClean="0"/>
              <a:t>15</a:t>
            </a:fld>
            <a:endParaRPr lang="nl-NL"/>
          </a:p>
        </p:txBody>
      </p:sp>
    </p:spTree>
    <p:extLst>
      <p:ext uri="{BB962C8B-B14F-4D97-AF65-F5344CB8AC3E}">
        <p14:creationId xmlns:p14="http://schemas.microsoft.com/office/powerpoint/2010/main" val="1239307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nl-NL"/>
              <a:t>Klik om stijl te bewerken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11/23/2020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‹nr.›</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nl-NL"/>
              <a:t>Klik om stijl te bewerken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11/23/2020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‹nr.›</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nl-NL"/>
              <a:t>Klik om stijl te bewerken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p>
            <a:fld id="{1CF131DD-A141-4471-BCF9-C6073EDD7E20}" type="datetimeFigureOut">
              <a:rPr lang="en-US" dirty="0"/>
              <a:t>11/23/2020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‹nr.›</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nl-NL"/>
              <a:t>Klik om stijl te bewerken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11/23/2020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‹nr.›</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11/23/2020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https://www.youtube.com/embed/RVH4K4EcsiA"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3C81DF-2B47-4D27-A49C-5C0E0A50D2E5}"/>
              </a:ext>
            </a:extLst>
          </p:cNvPr>
          <p:cNvSpPr>
            <a:spLocks noGrp="1"/>
          </p:cNvSpPr>
          <p:nvPr>
            <p:ph type="ctrTitle"/>
          </p:nvPr>
        </p:nvSpPr>
        <p:spPr/>
        <p:txBody>
          <a:bodyPr/>
          <a:lstStyle/>
          <a:p>
            <a:r>
              <a:rPr lang="nl-NL" dirty="0"/>
              <a:t>MTH: P6 1</a:t>
            </a:r>
            <a:r>
              <a:rPr lang="nl-NL" baseline="30000" dirty="0"/>
              <a:t>e</a:t>
            </a:r>
            <a:r>
              <a:rPr lang="nl-NL" dirty="0"/>
              <a:t> les </a:t>
            </a:r>
          </a:p>
        </p:txBody>
      </p:sp>
      <p:sp>
        <p:nvSpPr>
          <p:cNvPr id="3" name="Ondertitel 2">
            <a:extLst>
              <a:ext uri="{FF2B5EF4-FFF2-40B4-BE49-F238E27FC236}">
                <a16:creationId xmlns:a16="http://schemas.microsoft.com/office/drawing/2014/main" id="{3CFF27A3-47BF-4305-BA00-E34C206983C3}"/>
              </a:ext>
            </a:extLst>
          </p:cNvPr>
          <p:cNvSpPr>
            <a:spLocks noGrp="1"/>
          </p:cNvSpPr>
          <p:nvPr>
            <p:ph type="subTitle" idx="1"/>
          </p:nvPr>
        </p:nvSpPr>
        <p:spPr/>
        <p:txBody>
          <a:bodyPr/>
          <a:lstStyle/>
          <a:p>
            <a:r>
              <a:rPr lang="nl-NL" dirty="0"/>
              <a:t>LF2, P6 KNO &amp; GYNAECOLOGIE</a:t>
            </a:r>
          </a:p>
        </p:txBody>
      </p:sp>
    </p:spTree>
    <p:extLst>
      <p:ext uri="{BB962C8B-B14F-4D97-AF65-F5344CB8AC3E}">
        <p14:creationId xmlns:p14="http://schemas.microsoft.com/office/powerpoint/2010/main" val="1698780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A80CF7-9BDF-4F7F-AE97-C7783C745945}"/>
              </a:ext>
            </a:extLst>
          </p:cNvPr>
          <p:cNvSpPr>
            <a:spLocks noGrp="1"/>
          </p:cNvSpPr>
          <p:nvPr>
            <p:ph type="title"/>
          </p:nvPr>
        </p:nvSpPr>
        <p:spPr/>
        <p:txBody>
          <a:bodyPr/>
          <a:lstStyle/>
          <a:p>
            <a:r>
              <a:rPr lang="nl-NL" b="1" dirty="0">
                <a:latin typeface="+mn-lt"/>
              </a:rPr>
              <a:t>Huiswerk volgende week</a:t>
            </a:r>
          </a:p>
        </p:txBody>
      </p:sp>
      <p:sp>
        <p:nvSpPr>
          <p:cNvPr id="3" name="Tijdelijke aanduiding voor inhoud 2">
            <a:extLst>
              <a:ext uri="{FF2B5EF4-FFF2-40B4-BE49-F238E27FC236}">
                <a16:creationId xmlns:a16="http://schemas.microsoft.com/office/drawing/2014/main" id="{226E3257-7B91-472C-9210-E8BCD8BB42CF}"/>
              </a:ext>
            </a:extLst>
          </p:cNvPr>
          <p:cNvSpPr>
            <a:spLocks noGrp="1"/>
          </p:cNvSpPr>
          <p:nvPr>
            <p:ph idx="1"/>
          </p:nvPr>
        </p:nvSpPr>
        <p:spPr/>
        <p:txBody>
          <a:bodyPr>
            <a:normAutofit/>
          </a:bodyPr>
          <a:lstStyle/>
          <a:p>
            <a:r>
              <a:rPr lang="nl-NL" sz="2000" dirty="0"/>
              <a:t>Bestudeer instrumenten KNO (hoofdstuk 3 MTH-boek)</a:t>
            </a:r>
          </a:p>
          <a:p>
            <a:r>
              <a:rPr lang="nl-NL" sz="2000" dirty="0"/>
              <a:t>Zoek informatie op over perceptie- en geleidingsslechthorendheid, de proef van </a:t>
            </a:r>
            <a:r>
              <a:rPr lang="nl-NL" sz="2000" dirty="0" err="1"/>
              <a:t>Rinne</a:t>
            </a:r>
            <a:r>
              <a:rPr lang="nl-NL" sz="2000" dirty="0"/>
              <a:t>, proef van Weber en audiometrie (zie MTH boek, maar bekijk ook filmpjes waardoor je het visualiseert).</a:t>
            </a:r>
          </a:p>
        </p:txBody>
      </p:sp>
    </p:spTree>
    <p:extLst>
      <p:ext uri="{BB962C8B-B14F-4D97-AF65-F5344CB8AC3E}">
        <p14:creationId xmlns:p14="http://schemas.microsoft.com/office/powerpoint/2010/main" val="3425428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6FD4F-A465-48ED-9DD7-51108DB65C44}"/>
              </a:ext>
            </a:extLst>
          </p:cNvPr>
          <p:cNvSpPr>
            <a:spLocks noGrp="1"/>
          </p:cNvSpPr>
          <p:nvPr>
            <p:ph type="title"/>
          </p:nvPr>
        </p:nvSpPr>
        <p:spPr/>
        <p:txBody>
          <a:bodyPr/>
          <a:lstStyle/>
          <a:p>
            <a:r>
              <a:rPr lang="nl-NL" b="1" dirty="0">
                <a:latin typeface="+mn-lt"/>
              </a:rPr>
              <a:t>Slechthorendheid</a:t>
            </a:r>
          </a:p>
        </p:txBody>
      </p:sp>
      <p:sp>
        <p:nvSpPr>
          <p:cNvPr id="3" name="Tijdelijke aanduiding voor inhoud 2">
            <a:extLst>
              <a:ext uri="{FF2B5EF4-FFF2-40B4-BE49-F238E27FC236}">
                <a16:creationId xmlns:a16="http://schemas.microsoft.com/office/drawing/2014/main" id="{7D2CC8B2-071D-4E09-A3AB-F94233260525}"/>
              </a:ext>
            </a:extLst>
          </p:cNvPr>
          <p:cNvSpPr>
            <a:spLocks noGrp="1"/>
          </p:cNvSpPr>
          <p:nvPr>
            <p:ph idx="1"/>
          </p:nvPr>
        </p:nvSpPr>
        <p:spPr>
          <a:xfrm>
            <a:off x="1066800" y="2103120"/>
            <a:ext cx="6036129" cy="3931920"/>
          </a:xfrm>
        </p:spPr>
        <p:txBody>
          <a:bodyPr>
            <a:normAutofit fontScale="92500" lnSpcReduction="20000"/>
          </a:bodyPr>
          <a:lstStyle/>
          <a:p>
            <a:r>
              <a:rPr lang="nl-NL" b="1" dirty="0"/>
              <a:t>Geleidingsslechthorendheid:</a:t>
            </a:r>
            <a:r>
              <a:rPr lang="nl-NL" dirty="0"/>
              <a:t> problemen bij de </a:t>
            </a:r>
            <a:r>
              <a:rPr lang="nl-NL" i="1" dirty="0"/>
              <a:t>uitwendige gehoorgang </a:t>
            </a:r>
            <a:r>
              <a:rPr lang="nl-NL" dirty="0"/>
              <a:t>(bijv. cerumenprop) of in het </a:t>
            </a:r>
            <a:r>
              <a:rPr lang="nl-NL" i="1" dirty="0"/>
              <a:t>middenoor</a:t>
            </a:r>
            <a:r>
              <a:rPr lang="nl-NL" dirty="0"/>
              <a:t> (bijv. </a:t>
            </a:r>
            <a:r>
              <a:rPr lang="nl-NL" u="sng" dirty="0"/>
              <a:t>ontstekingsresten</a:t>
            </a:r>
            <a:r>
              <a:rPr lang="nl-NL" dirty="0"/>
              <a:t>).</a:t>
            </a:r>
          </a:p>
          <a:p>
            <a:pPr marL="0" indent="0">
              <a:buNone/>
            </a:pPr>
            <a:endParaRPr lang="nl-NL" b="1" dirty="0"/>
          </a:p>
          <a:p>
            <a:r>
              <a:rPr lang="nl-NL" b="1" dirty="0"/>
              <a:t>Perceptieslechthorendheid:</a:t>
            </a:r>
            <a:r>
              <a:rPr lang="nl-NL" dirty="0"/>
              <a:t> problemen bij de inwendige gehoororganen, de gehoorzenuw en/of hersenen: bijv. </a:t>
            </a:r>
            <a:r>
              <a:rPr lang="nl-NL" u="sng" dirty="0"/>
              <a:t>ouderdoms-</a:t>
            </a:r>
            <a:r>
              <a:rPr lang="nl-NL" dirty="0"/>
              <a:t> en </a:t>
            </a:r>
            <a:r>
              <a:rPr lang="nl-NL" u="sng" dirty="0"/>
              <a:t>lawaaislechthorendheid</a:t>
            </a:r>
          </a:p>
          <a:p>
            <a:pPr marL="0" indent="0">
              <a:buNone/>
            </a:pPr>
            <a:endParaRPr lang="nl-NL" b="1" u="sng" dirty="0"/>
          </a:p>
          <a:p>
            <a:pPr marL="0" indent="0">
              <a:buNone/>
            </a:pPr>
            <a:r>
              <a:rPr lang="nl-NL" dirty="0"/>
              <a:t>Slechthorendheid kan onderzocht worden met verschillende onderzoeken, namelijk:</a:t>
            </a:r>
          </a:p>
          <a:p>
            <a:r>
              <a:rPr lang="nl-NL" b="1" dirty="0"/>
              <a:t>Audiometrie</a:t>
            </a:r>
            <a:r>
              <a:rPr lang="nl-NL" dirty="0"/>
              <a:t>;</a:t>
            </a:r>
          </a:p>
          <a:p>
            <a:r>
              <a:rPr lang="nl-NL" b="1" dirty="0"/>
              <a:t>Stemvorkproeven</a:t>
            </a:r>
          </a:p>
          <a:p>
            <a:pPr>
              <a:buFont typeface="Wingdings" panose="05000000000000000000" pitchFamily="2" charset="2"/>
              <a:buChar char="Ø"/>
            </a:pPr>
            <a:r>
              <a:rPr lang="nl-NL" dirty="0"/>
              <a:t>Proef van </a:t>
            </a:r>
            <a:r>
              <a:rPr lang="nl-NL" dirty="0" err="1"/>
              <a:t>Rinne</a:t>
            </a:r>
            <a:r>
              <a:rPr lang="nl-NL" dirty="0"/>
              <a:t>: </a:t>
            </a:r>
          </a:p>
          <a:p>
            <a:pPr>
              <a:buFont typeface="Wingdings" panose="05000000000000000000" pitchFamily="2" charset="2"/>
              <a:buChar char="Ø"/>
            </a:pPr>
            <a:r>
              <a:rPr lang="nl-NL" dirty="0"/>
              <a:t>Proef van Weber: </a:t>
            </a:r>
          </a:p>
        </p:txBody>
      </p:sp>
      <p:pic>
        <p:nvPicPr>
          <p:cNvPr id="5" name="Onlinemedia 4">
            <a:hlinkClick r:id="" action="ppaction://media"/>
            <a:extLst>
              <a:ext uri="{FF2B5EF4-FFF2-40B4-BE49-F238E27FC236}">
                <a16:creationId xmlns:a16="http://schemas.microsoft.com/office/drawing/2014/main" id="{4A798747-AA93-4F06-A973-91A98B970A16}"/>
              </a:ext>
            </a:extLst>
          </p:cNvPr>
          <p:cNvPicPr>
            <a:picLocks noRot="1" noChangeAspect="1"/>
          </p:cNvPicPr>
          <p:nvPr>
            <a:videoFile r:link="rId1"/>
          </p:nvPr>
        </p:nvPicPr>
        <p:blipFill>
          <a:blip r:embed="rId3"/>
          <a:stretch>
            <a:fillRect/>
          </a:stretch>
        </p:blipFill>
        <p:spPr>
          <a:xfrm>
            <a:off x="7102929" y="2413001"/>
            <a:ext cx="4321433" cy="2430806"/>
          </a:xfrm>
          <a:prstGeom prst="rect">
            <a:avLst/>
          </a:prstGeom>
        </p:spPr>
      </p:pic>
    </p:spTree>
    <p:extLst>
      <p:ext uri="{BB962C8B-B14F-4D97-AF65-F5344CB8AC3E}">
        <p14:creationId xmlns:p14="http://schemas.microsoft.com/office/powerpoint/2010/main" val="2289548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FB9178-7562-4E2B-99B3-AADA8B1B0EB6}"/>
              </a:ext>
            </a:extLst>
          </p:cNvPr>
          <p:cNvSpPr>
            <a:spLocks noGrp="1"/>
          </p:cNvSpPr>
          <p:nvPr>
            <p:ph type="title"/>
          </p:nvPr>
        </p:nvSpPr>
        <p:spPr/>
        <p:txBody>
          <a:bodyPr>
            <a:normAutofit/>
          </a:bodyPr>
          <a:lstStyle/>
          <a:p>
            <a:r>
              <a:rPr lang="nl-NL" sz="5400" b="1" dirty="0">
                <a:latin typeface="+mn-lt"/>
              </a:rPr>
              <a:t>Proef van </a:t>
            </a:r>
            <a:r>
              <a:rPr lang="nl-NL" sz="5400" b="1" dirty="0" err="1">
                <a:latin typeface="+mn-lt"/>
              </a:rPr>
              <a:t>Rinne</a:t>
            </a:r>
            <a:endParaRPr lang="nl-NL" sz="5400" b="1" dirty="0">
              <a:latin typeface="+mn-lt"/>
            </a:endParaRPr>
          </a:p>
        </p:txBody>
      </p:sp>
      <p:sp>
        <p:nvSpPr>
          <p:cNvPr id="3" name="Tijdelijke aanduiding voor inhoud 2">
            <a:extLst>
              <a:ext uri="{FF2B5EF4-FFF2-40B4-BE49-F238E27FC236}">
                <a16:creationId xmlns:a16="http://schemas.microsoft.com/office/drawing/2014/main" id="{CCD20A3A-E577-4E03-A97B-05C0225475FE}"/>
              </a:ext>
            </a:extLst>
          </p:cNvPr>
          <p:cNvSpPr>
            <a:spLocks noGrp="1"/>
          </p:cNvSpPr>
          <p:nvPr>
            <p:ph idx="1"/>
          </p:nvPr>
        </p:nvSpPr>
        <p:spPr/>
        <p:txBody>
          <a:bodyPr>
            <a:normAutofit fontScale="85000" lnSpcReduction="10000"/>
          </a:bodyPr>
          <a:lstStyle/>
          <a:p>
            <a:r>
              <a:rPr lang="nl-NL" dirty="0" err="1"/>
              <a:t>Stemwork</a:t>
            </a:r>
            <a:r>
              <a:rPr lang="nl-NL" dirty="0"/>
              <a:t> wordt op het </a:t>
            </a:r>
            <a:r>
              <a:rPr lang="nl-NL" dirty="0" err="1"/>
              <a:t>mastoïd</a:t>
            </a:r>
            <a:r>
              <a:rPr lang="nl-NL" dirty="0"/>
              <a:t> gezet;</a:t>
            </a:r>
          </a:p>
          <a:p>
            <a:r>
              <a:rPr lang="nl-NL" dirty="0"/>
              <a:t>Patiënt moet aangeven of hij het geluid (trilling van de stemvork) beter hoort achter op het </a:t>
            </a:r>
            <a:r>
              <a:rPr lang="nl-NL" dirty="0" err="1"/>
              <a:t>mastoïd</a:t>
            </a:r>
            <a:r>
              <a:rPr lang="nl-NL" dirty="0"/>
              <a:t> of voor het oor;</a:t>
            </a:r>
          </a:p>
          <a:p>
            <a:r>
              <a:rPr lang="nl-NL" dirty="0"/>
              <a:t>Normaal moet het voor het oor beter zijn dan op het </a:t>
            </a:r>
            <a:r>
              <a:rPr lang="nl-NL" dirty="0" err="1"/>
              <a:t>mastoïd</a:t>
            </a:r>
            <a:r>
              <a:rPr lang="nl-NL" dirty="0"/>
              <a:t> (positieve </a:t>
            </a:r>
            <a:r>
              <a:rPr lang="nl-NL" dirty="0" err="1"/>
              <a:t>Rinne</a:t>
            </a:r>
            <a:r>
              <a:rPr lang="nl-NL" dirty="0"/>
              <a:t>-test)</a:t>
            </a:r>
          </a:p>
          <a:p>
            <a:r>
              <a:rPr lang="nl-NL" dirty="0"/>
              <a:t>Afwijkend is dus andersom: wijst op </a:t>
            </a:r>
            <a:r>
              <a:rPr lang="nl-NL" dirty="0" err="1"/>
              <a:t>conductief</a:t>
            </a:r>
            <a:r>
              <a:rPr lang="nl-NL" dirty="0"/>
              <a:t> verlies (iets blokkeert de geluidsgolven op weg door het buiten- en middenoor naar het binnenoor, negatieve </a:t>
            </a:r>
            <a:r>
              <a:rPr lang="nl-NL" dirty="0" err="1"/>
              <a:t>Rinne</a:t>
            </a:r>
            <a:r>
              <a:rPr lang="nl-NL" dirty="0"/>
              <a:t>-test).</a:t>
            </a:r>
          </a:p>
          <a:p>
            <a:pPr marL="0" indent="0">
              <a:buNone/>
            </a:pPr>
            <a:r>
              <a:rPr lang="nl-NL" i="1" dirty="0"/>
              <a:t>Lucht een beengeleiding wordt met elkaar vergeleken. </a:t>
            </a:r>
          </a:p>
          <a:p>
            <a:pPr marL="0" indent="0">
              <a:buNone/>
            </a:pPr>
            <a:r>
              <a:rPr lang="nl-NL" i="1" dirty="0"/>
              <a:t>Geleidingsverlies in het middenoor.</a:t>
            </a:r>
          </a:p>
          <a:p>
            <a:endParaRPr lang="nl-NL" dirty="0"/>
          </a:p>
          <a:p>
            <a:pPr marL="0" indent="0">
              <a:buNone/>
            </a:pPr>
            <a:r>
              <a:rPr lang="nl-NL" b="1" dirty="0"/>
              <a:t>Proef van Weber:</a:t>
            </a:r>
          </a:p>
          <a:p>
            <a:r>
              <a:rPr lang="nl-NL" dirty="0"/>
              <a:t>Stemvork wordt met de voet midden op de schedel van de patiënt geplaatst;</a:t>
            </a:r>
          </a:p>
          <a:p>
            <a:r>
              <a:rPr lang="nl-NL" dirty="0"/>
              <a:t>De patiënt wordt gevraagd in welk oor de stemvork wordt gehoord (links, rechts, of dat het in het midden wordt gehoord).</a:t>
            </a:r>
          </a:p>
          <a:p>
            <a:r>
              <a:rPr lang="nl-NL" dirty="0"/>
              <a:t>Geeft een vergelijking van de </a:t>
            </a:r>
            <a:r>
              <a:rPr lang="nl-NL" b="1" dirty="0"/>
              <a:t>beengeleiding</a:t>
            </a:r>
            <a:r>
              <a:rPr lang="nl-NL" dirty="0"/>
              <a:t> van beide oren.</a:t>
            </a:r>
          </a:p>
          <a:p>
            <a:endParaRPr lang="nl-NL" dirty="0"/>
          </a:p>
        </p:txBody>
      </p:sp>
    </p:spTree>
    <p:extLst>
      <p:ext uri="{BB962C8B-B14F-4D97-AF65-F5344CB8AC3E}">
        <p14:creationId xmlns:p14="http://schemas.microsoft.com/office/powerpoint/2010/main" val="3510739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003A7225-4C45-408D-A89C-8E9CFE82CBE3}"/>
              </a:ext>
            </a:extLst>
          </p:cNvPr>
          <p:cNvGraphicFramePr>
            <a:graphicFrameLocks noGrp="1"/>
          </p:cNvGraphicFramePr>
          <p:nvPr>
            <p:ph idx="1"/>
            <p:extLst>
              <p:ext uri="{D42A27DB-BD31-4B8C-83A1-F6EECF244321}">
                <p14:modId xmlns:p14="http://schemas.microsoft.com/office/powerpoint/2010/main" val="1955750972"/>
              </p:ext>
            </p:extLst>
          </p:nvPr>
        </p:nvGraphicFramePr>
        <p:xfrm>
          <a:off x="501110" y="519473"/>
          <a:ext cx="11189780" cy="5819054"/>
        </p:xfrm>
        <a:graphic>
          <a:graphicData uri="http://schemas.openxmlformats.org/drawingml/2006/table">
            <a:tbl>
              <a:tblPr firstRow="1" bandRow="1">
                <a:tableStyleId>{5C22544A-7EE6-4342-B048-85BDC9FD1C3A}</a:tableStyleId>
              </a:tblPr>
              <a:tblGrid>
                <a:gridCol w="2797445">
                  <a:extLst>
                    <a:ext uri="{9D8B030D-6E8A-4147-A177-3AD203B41FA5}">
                      <a16:colId xmlns:a16="http://schemas.microsoft.com/office/drawing/2014/main" val="1118303364"/>
                    </a:ext>
                  </a:extLst>
                </a:gridCol>
                <a:gridCol w="2797445">
                  <a:extLst>
                    <a:ext uri="{9D8B030D-6E8A-4147-A177-3AD203B41FA5}">
                      <a16:colId xmlns:a16="http://schemas.microsoft.com/office/drawing/2014/main" val="1002736664"/>
                    </a:ext>
                  </a:extLst>
                </a:gridCol>
                <a:gridCol w="2797445">
                  <a:extLst>
                    <a:ext uri="{9D8B030D-6E8A-4147-A177-3AD203B41FA5}">
                      <a16:colId xmlns:a16="http://schemas.microsoft.com/office/drawing/2014/main" val="1932685740"/>
                    </a:ext>
                  </a:extLst>
                </a:gridCol>
                <a:gridCol w="2797445">
                  <a:extLst>
                    <a:ext uri="{9D8B030D-6E8A-4147-A177-3AD203B41FA5}">
                      <a16:colId xmlns:a16="http://schemas.microsoft.com/office/drawing/2014/main" val="3131647146"/>
                    </a:ext>
                  </a:extLst>
                </a:gridCol>
              </a:tblGrid>
              <a:tr h="789854">
                <a:tc>
                  <a:txBody>
                    <a:bodyPr/>
                    <a:lstStyle/>
                    <a:p>
                      <a:r>
                        <a:rPr lang="nl-NL" sz="2800" dirty="0" err="1"/>
                        <a:t>Rinne</a:t>
                      </a:r>
                      <a:endParaRPr lang="nl-NL" sz="2800" dirty="0"/>
                    </a:p>
                  </a:txBody>
                  <a:tcPr/>
                </a:tc>
                <a:tc>
                  <a:txBody>
                    <a:bodyPr/>
                    <a:lstStyle/>
                    <a:p>
                      <a:r>
                        <a:rPr lang="nl-NL" sz="2800" dirty="0"/>
                        <a:t>Weber: midden</a:t>
                      </a:r>
                    </a:p>
                  </a:txBody>
                  <a:tcPr/>
                </a:tc>
                <a:tc>
                  <a:txBody>
                    <a:bodyPr/>
                    <a:lstStyle/>
                    <a:p>
                      <a:r>
                        <a:rPr lang="nl-NL" sz="2800" dirty="0"/>
                        <a:t>Weber: links</a:t>
                      </a:r>
                    </a:p>
                  </a:txBody>
                  <a:tcPr/>
                </a:tc>
                <a:tc>
                  <a:txBody>
                    <a:bodyPr/>
                    <a:lstStyle/>
                    <a:p>
                      <a:r>
                        <a:rPr lang="nl-NL" sz="2800" dirty="0"/>
                        <a:t>Weber: rechts</a:t>
                      </a:r>
                    </a:p>
                  </a:txBody>
                  <a:tcPr/>
                </a:tc>
                <a:extLst>
                  <a:ext uri="{0D108BD9-81ED-4DB2-BD59-A6C34878D82A}">
                    <a16:rowId xmlns:a16="http://schemas.microsoft.com/office/drawing/2014/main" val="1641266581"/>
                  </a:ext>
                </a:extLst>
              </a:tr>
              <a:tr h="370840">
                <a:tc>
                  <a:txBody>
                    <a:bodyPr/>
                    <a:lstStyle/>
                    <a:p>
                      <a:r>
                        <a:rPr lang="nl-NL" dirty="0"/>
                        <a:t>Beide oren luchtgeleiding harder dan botgeleiding</a:t>
                      </a:r>
                    </a:p>
                  </a:txBody>
                  <a:tcPr/>
                </a:tc>
                <a:tc>
                  <a:txBody>
                    <a:bodyPr/>
                    <a:lstStyle/>
                    <a:p>
                      <a:r>
                        <a:rPr lang="nl-NL" dirty="0"/>
                        <a:t>Normaal</a:t>
                      </a:r>
                    </a:p>
                  </a:txBody>
                  <a:tcPr/>
                </a:tc>
                <a:tc>
                  <a:txBody>
                    <a:bodyPr/>
                    <a:lstStyle/>
                    <a:p>
                      <a:r>
                        <a:rPr lang="nl-NL" dirty="0"/>
                        <a:t>Aanwijzing voor perceptieslechthorendheid in het rechteroor</a:t>
                      </a:r>
                    </a:p>
                  </a:txBody>
                  <a:tcPr/>
                </a:tc>
                <a:tc>
                  <a:txBody>
                    <a:bodyPr/>
                    <a:lstStyle/>
                    <a:p>
                      <a:r>
                        <a:rPr lang="nl-NL" dirty="0"/>
                        <a:t>Aanwijzing voor perceptie-slechthorendheid linkeroor</a:t>
                      </a:r>
                    </a:p>
                  </a:txBody>
                  <a:tcPr/>
                </a:tc>
                <a:extLst>
                  <a:ext uri="{0D108BD9-81ED-4DB2-BD59-A6C34878D82A}">
                    <a16:rowId xmlns:a16="http://schemas.microsoft.com/office/drawing/2014/main" val="3752818922"/>
                  </a:ext>
                </a:extLst>
              </a:tr>
              <a:tr h="370840">
                <a:tc>
                  <a:txBody>
                    <a:bodyPr/>
                    <a:lstStyle/>
                    <a:p>
                      <a:r>
                        <a:rPr lang="nl-NL" dirty="0"/>
                        <a:t>Links botgeleiding harder</a:t>
                      </a:r>
                    </a:p>
                  </a:txBody>
                  <a:tcPr/>
                </a:tc>
                <a:tc>
                  <a:txBody>
                    <a:bodyPr/>
                    <a:lstStyle/>
                    <a:p>
                      <a:endParaRPr lang="nl-NL" dirty="0"/>
                    </a:p>
                  </a:txBody>
                  <a:tcPr/>
                </a:tc>
                <a:tc>
                  <a:txBody>
                    <a:bodyPr/>
                    <a:lstStyle/>
                    <a:p>
                      <a:r>
                        <a:rPr lang="nl-NL" dirty="0"/>
                        <a:t>Aanwijzing voor geleidingsslechthorendheid in het linkeroor</a:t>
                      </a:r>
                    </a:p>
                  </a:txBody>
                  <a:tcPr/>
                </a:tc>
                <a:tc>
                  <a:txBody>
                    <a:bodyPr/>
                    <a:lstStyle/>
                    <a:p>
                      <a:r>
                        <a:rPr lang="nl-NL" dirty="0"/>
                        <a:t>Aanwijzing voor zowel geleidings- als perceptie-slechthorendheid in het linkeroor</a:t>
                      </a:r>
                    </a:p>
                  </a:txBody>
                  <a:tcPr/>
                </a:tc>
                <a:extLst>
                  <a:ext uri="{0D108BD9-81ED-4DB2-BD59-A6C34878D82A}">
                    <a16:rowId xmlns:a16="http://schemas.microsoft.com/office/drawing/2014/main" val="1435875698"/>
                  </a:ext>
                </a:extLst>
              </a:tr>
              <a:tr h="370840">
                <a:tc>
                  <a:txBody>
                    <a:bodyPr/>
                    <a:lstStyle/>
                    <a:p>
                      <a:r>
                        <a:rPr lang="nl-NL" dirty="0"/>
                        <a:t>Rechts botgeleiding harder</a:t>
                      </a:r>
                    </a:p>
                  </a:txBody>
                  <a:tcPr/>
                </a:tc>
                <a:tc>
                  <a:txBody>
                    <a:bodyPr/>
                    <a:lstStyle/>
                    <a:p>
                      <a:endParaRPr lang="nl-NL" dirty="0"/>
                    </a:p>
                  </a:txBody>
                  <a:tcPr/>
                </a:tc>
                <a:tc>
                  <a:txBody>
                    <a:bodyPr/>
                    <a:lstStyle/>
                    <a:p>
                      <a:r>
                        <a:rPr lang="nl-NL" dirty="0"/>
                        <a:t>Aanwijzing voor zowel geleidings- als perceptie-slechthorendheid in het rechteroor</a:t>
                      </a:r>
                    </a:p>
                  </a:txBody>
                  <a:tcPr/>
                </a:tc>
                <a:tc>
                  <a:txBody>
                    <a:bodyPr/>
                    <a:lstStyle/>
                    <a:p>
                      <a:r>
                        <a:rPr lang="nl-NL" dirty="0"/>
                        <a:t>Aanwijzing voor geleidingsslechthorendheid in het rechteroor</a:t>
                      </a:r>
                    </a:p>
                  </a:txBody>
                  <a:tcPr/>
                </a:tc>
                <a:extLst>
                  <a:ext uri="{0D108BD9-81ED-4DB2-BD59-A6C34878D82A}">
                    <a16:rowId xmlns:a16="http://schemas.microsoft.com/office/drawing/2014/main" val="1594573378"/>
                  </a:ext>
                </a:extLst>
              </a:tr>
              <a:tr h="397989">
                <a:tc>
                  <a:txBody>
                    <a:bodyPr/>
                    <a:lstStyle/>
                    <a:p>
                      <a:r>
                        <a:rPr lang="nl-NL" dirty="0"/>
                        <a:t>Beide oren botgeleiding harder dan de luchtgeleiding</a:t>
                      </a:r>
                    </a:p>
                  </a:txBody>
                  <a:tcPr/>
                </a:tc>
                <a:tc>
                  <a:txBody>
                    <a:bodyPr/>
                    <a:lstStyle/>
                    <a:p>
                      <a:r>
                        <a:rPr lang="nl-NL" dirty="0"/>
                        <a:t>Aanwijzing voor geleidingsslechthorendheid in beide oren</a:t>
                      </a:r>
                    </a:p>
                  </a:txBody>
                  <a:tcPr/>
                </a:tc>
                <a:tc>
                  <a:txBody>
                    <a:bodyPr/>
                    <a:lstStyle/>
                    <a:p>
                      <a:r>
                        <a:rPr lang="nl-NL" dirty="0"/>
                        <a:t>Aanwijzing voor zowel geleidingsslechthorendheid links als combinatie geleidings- en perceptieslechthorendheid rechts</a:t>
                      </a:r>
                    </a:p>
                  </a:txBody>
                  <a:tcPr/>
                </a:tc>
                <a:tc>
                  <a:txBody>
                    <a:bodyPr/>
                    <a:lstStyle/>
                    <a:p>
                      <a:r>
                        <a:rPr lang="nl-NL" dirty="0"/>
                        <a:t>Aanwijzing voor zowel geleidingsslechthorendheid rechts als combinatie geleidings- en perceptieslechthorendheid links</a:t>
                      </a:r>
                    </a:p>
                  </a:txBody>
                  <a:tcPr/>
                </a:tc>
                <a:extLst>
                  <a:ext uri="{0D108BD9-81ED-4DB2-BD59-A6C34878D82A}">
                    <a16:rowId xmlns:a16="http://schemas.microsoft.com/office/drawing/2014/main" val="1869964110"/>
                  </a:ext>
                </a:extLst>
              </a:tr>
            </a:tbl>
          </a:graphicData>
        </a:graphic>
      </p:graphicFrame>
    </p:spTree>
    <p:extLst>
      <p:ext uri="{BB962C8B-B14F-4D97-AF65-F5344CB8AC3E}">
        <p14:creationId xmlns:p14="http://schemas.microsoft.com/office/powerpoint/2010/main" val="2229074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94B5FE-CC6A-4B05-A8BD-B60F258CD20D}"/>
              </a:ext>
            </a:extLst>
          </p:cNvPr>
          <p:cNvSpPr>
            <a:spLocks noGrp="1"/>
          </p:cNvSpPr>
          <p:nvPr>
            <p:ph type="title"/>
          </p:nvPr>
        </p:nvSpPr>
        <p:spPr/>
        <p:txBody>
          <a:bodyPr/>
          <a:lstStyle/>
          <a:p>
            <a:r>
              <a:rPr lang="nl-NL" b="1" dirty="0"/>
              <a:t>Audiometrie</a:t>
            </a:r>
          </a:p>
        </p:txBody>
      </p:sp>
      <p:sp>
        <p:nvSpPr>
          <p:cNvPr id="3" name="Tijdelijke aanduiding voor inhoud 2">
            <a:extLst>
              <a:ext uri="{FF2B5EF4-FFF2-40B4-BE49-F238E27FC236}">
                <a16:creationId xmlns:a16="http://schemas.microsoft.com/office/drawing/2014/main" id="{11D80A06-3653-4215-A0BC-9BEEBDB94406}"/>
              </a:ext>
            </a:extLst>
          </p:cNvPr>
          <p:cNvSpPr>
            <a:spLocks noGrp="1"/>
          </p:cNvSpPr>
          <p:nvPr>
            <p:ph idx="1"/>
          </p:nvPr>
        </p:nvSpPr>
        <p:spPr>
          <a:xfrm>
            <a:off x="1066800" y="1828800"/>
            <a:ext cx="10058400" cy="4206240"/>
          </a:xfrm>
        </p:spPr>
        <p:txBody>
          <a:bodyPr>
            <a:normAutofit fontScale="92500" lnSpcReduction="10000"/>
          </a:bodyPr>
          <a:lstStyle/>
          <a:p>
            <a:r>
              <a:rPr lang="nl-NL" dirty="0"/>
              <a:t>Bij een audiometrie wordt gemeten hoeveel geluidsverlies iemand heeft aan zowel het linker als rechteroor, door het meten van verschillende toonhoogten (Hz);</a:t>
            </a:r>
          </a:p>
          <a:p>
            <a:r>
              <a:rPr lang="nl-NL" dirty="0"/>
              <a:t>Voor ieder oor gebruik je een apart scoreformulier, óf je gebruikt een kruisje voor het linkeroor en een rondje voor het rechteroor voor het onderzoek via de luchtgeleiding (met de koptelefoon);</a:t>
            </a:r>
          </a:p>
          <a:p>
            <a:r>
              <a:rPr lang="nl-NL" dirty="0"/>
              <a:t>De patiënt moet met het gezicht van de onderzoeker af zitten;</a:t>
            </a:r>
          </a:p>
          <a:p>
            <a:r>
              <a:rPr lang="nl-NL" dirty="0"/>
              <a:t>Je biedt een testtoon aan van 1000 Hz op 40 dB. De patiënt moet met een handsignaal of drukknop aangeven of de toon gehoord is (niet met ja).</a:t>
            </a:r>
          </a:p>
          <a:p>
            <a:r>
              <a:rPr lang="nl-NL" dirty="0"/>
              <a:t>Je begint daarna op 20 dB en biedt 2000 Hz, 3000 Hz en 4000 Hz aan, dat zijn de frequenties waarin de menselijke spraak zich bevindt. Daarna ga je 6000, 8000 en 500 Hz testen;</a:t>
            </a:r>
          </a:p>
          <a:p>
            <a:r>
              <a:rPr lang="nl-NL" dirty="0"/>
              <a:t>Biedt de testtonen steeds gedurende één tot twee seconden aan;</a:t>
            </a:r>
          </a:p>
          <a:p>
            <a:r>
              <a:rPr lang="nl-NL" dirty="0"/>
              <a:t>Noteer een rood rondje (rechter oor) of een minteken (niet gehoord) bij elke onderzochte frequentie. Bij links noteer je een blauw kruisje of een minteken.</a:t>
            </a:r>
          </a:p>
          <a:p>
            <a:r>
              <a:rPr lang="nl-NL" dirty="0"/>
              <a:t>Geef aan dat het onderzoek is afgelopen en spreek af hoe de patiënt de uitslag zal krijgen.</a:t>
            </a:r>
          </a:p>
        </p:txBody>
      </p:sp>
    </p:spTree>
    <p:extLst>
      <p:ext uri="{BB962C8B-B14F-4D97-AF65-F5344CB8AC3E}">
        <p14:creationId xmlns:p14="http://schemas.microsoft.com/office/powerpoint/2010/main" val="449322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9B969E-CD96-4162-BA90-449BBDA95E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23162" cy="6858000"/>
          </a:xfrm>
          <a:prstGeom prst="rect">
            <a:avLst/>
          </a:prstGeom>
          <a:solidFill>
            <a:schemeClr val="accent1"/>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6B6401A4-FEE5-4976-857C-1FD0CDB2E2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23162" y="0"/>
            <a:ext cx="816874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Tijdelijke aanduiding voor inhoud 3" descr="audiogram.gif">
            <a:extLst>
              <a:ext uri="{FF2B5EF4-FFF2-40B4-BE49-F238E27FC236}">
                <a16:creationId xmlns:a16="http://schemas.microsoft.com/office/drawing/2014/main" id="{C00600E0-DCCF-409D-912D-A7D687D87957}"/>
              </a:ext>
            </a:extLst>
          </p:cNvPr>
          <p:cNvPicPr>
            <a:picLocks noChangeAspect="1"/>
          </p:cNvPicPr>
          <p:nvPr/>
        </p:nvPicPr>
        <p:blipFill>
          <a:blip r:embed="rId3"/>
          <a:stretch>
            <a:fillRect/>
          </a:stretch>
        </p:blipFill>
        <p:spPr>
          <a:xfrm>
            <a:off x="5131922" y="643468"/>
            <a:ext cx="5951222" cy="5410202"/>
          </a:xfrm>
          <a:prstGeom prst="rect">
            <a:avLst/>
          </a:prstGeom>
        </p:spPr>
      </p:pic>
      <p:sp>
        <p:nvSpPr>
          <p:cNvPr id="13" name="Rectangle 12">
            <a:extLst>
              <a:ext uri="{FF2B5EF4-FFF2-40B4-BE49-F238E27FC236}">
                <a16:creationId xmlns:a16="http://schemas.microsoft.com/office/drawing/2014/main" id="{047AF1DF-6993-45FB-92A5-C36B1A680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25029" cy="6858000"/>
          </a:xfrm>
          <a:prstGeom prst="rect">
            <a:avLst/>
          </a:prstGeom>
          <a:blipFill dpi="0" rotWithShape="1">
            <a:blip r:embed="rId4">
              <a:alphaModFix amt="6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0C918E86-E983-45F4-91D5-EB2D4A9CFE99}"/>
              </a:ext>
            </a:extLst>
          </p:cNvPr>
          <p:cNvSpPr>
            <a:spLocks noGrp="1"/>
          </p:cNvSpPr>
          <p:nvPr>
            <p:ph type="title"/>
          </p:nvPr>
        </p:nvSpPr>
        <p:spPr>
          <a:xfrm>
            <a:off x="581372" y="2634200"/>
            <a:ext cx="2888343" cy="1428737"/>
          </a:xfrm>
        </p:spPr>
        <p:txBody>
          <a:bodyPr>
            <a:normAutofit/>
          </a:bodyPr>
          <a:lstStyle/>
          <a:p>
            <a:r>
              <a:rPr lang="nl-NL" sz="2000" b="1" dirty="0" err="1">
                <a:solidFill>
                  <a:srgbClr val="FFFFFF"/>
                </a:solidFill>
              </a:rPr>
              <a:t>Drempelaudiogram</a:t>
            </a:r>
            <a:endParaRPr lang="nl-NL" sz="2000" b="1" dirty="0">
              <a:solidFill>
                <a:srgbClr val="FFFFFF"/>
              </a:solidFill>
            </a:endParaRPr>
          </a:p>
        </p:txBody>
      </p:sp>
    </p:spTree>
    <p:extLst>
      <p:ext uri="{BB962C8B-B14F-4D97-AF65-F5344CB8AC3E}">
        <p14:creationId xmlns:p14="http://schemas.microsoft.com/office/powerpoint/2010/main" val="1696467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FF802B-F4FB-40EC-9335-7BCD639874DE}"/>
              </a:ext>
            </a:extLst>
          </p:cNvPr>
          <p:cNvSpPr>
            <a:spLocks noGrp="1"/>
          </p:cNvSpPr>
          <p:nvPr>
            <p:ph type="title"/>
          </p:nvPr>
        </p:nvSpPr>
        <p:spPr>
          <a:xfrm>
            <a:off x="1066800" y="1010894"/>
            <a:ext cx="10058400" cy="1371600"/>
          </a:xfrm>
        </p:spPr>
        <p:txBody>
          <a:bodyPr>
            <a:normAutofit/>
          </a:bodyPr>
          <a:lstStyle/>
          <a:p>
            <a:r>
              <a:rPr lang="nl-NL" b="1" dirty="0">
                <a:latin typeface="+mn-lt"/>
              </a:rPr>
              <a:t>Wat gaan we deze periode doen?</a:t>
            </a:r>
          </a:p>
        </p:txBody>
      </p:sp>
      <p:sp>
        <p:nvSpPr>
          <p:cNvPr id="3" name="Tijdelijke aanduiding voor inhoud 2">
            <a:extLst>
              <a:ext uri="{FF2B5EF4-FFF2-40B4-BE49-F238E27FC236}">
                <a16:creationId xmlns:a16="http://schemas.microsoft.com/office/drawing/2014/main" id="{EEAEAFB9-59B7-4DFE-A67F-89EA12CD4DDE}"/>
              </a:ext>
            </a:extLst>
          </p:cNvPr>
          <p:cNvSpPr>
            <a:spLocks noGrp="1"/>
          </p:cNvSpPr>
          <p:nvPr>
            <p:ph idx="1"/>
          </p:nvPr>
        </p:nvSpPr>
        <p:spPr>
          <a:xfrm>
            <a:off x="1066800" y="2636520"/>
            <a:ext cx="10058400" cy="3931920"/>
          </a:xfrm>
        </p:spPr>
        <p:txBody>
          <a:bodyPr/>
          <a:lstStyle/>
          <a:p>
            <a:r>
              <a:rPr lang="nl-NL" b="1" dirty="0"/>
              <a:t>Week 1 &amp; 2: </a:t>
            </a:r>
            <a:r>
              <a:rPr lang="nl-NL" dirty="0"/>
              <a:t>KNO</a:t>
            </a:r>
          </a:p>
          <a:p>
            <a:r>
              <a:rPr lang="nl-NL" b="1" dirty="0"/>
              <a:t>Week 3: </a:t>
            </a:r>
            <a:r>
              <a:rPr lang="nl-NL" dirty="0"/>
              <a:t>Oogheelkunde</a:t>
            </a:r>
          </a:p>
          <a:p>
            <a:r>
              <a:rPr lang="nl-NL" b="1" dirty="0"/>
              <a:t>Week 4 t/m 6:</a:t>
            </a:r>
            <a:r>
              <a:rPr lang="nl-NL" dirty="0"/>
              <a:t> Gynaecologie</a:t>
            </a:r>
          </a:p>
          <a:p>
            <a:r>
              <a:rPr lang="nl-NL" b="1" dirty="0"/>
              <a:t>Week 7 t/m 9: </a:t>
            </a:r>
            <a:r>
              <a:rPr lang="nl-NL" dirty="0"/>
              <a:t>herhaling, evt. ook LF1 (chirurgie, verbandjes, etc.)</a:t>
            </a:r>
            <a:endParaRPr lang="nl-NL" b="1" dirty="0"/>
          </a:p>
        </p:txBody>
      </p:sp>
    </p:spTree>
    <p:extLst>
      <p:ext uri="{BB962C8B-B14F-4D97-AF65-F5344CB8AC3E}">
        <p14:creationId xmlns:p14="http://schemas.microsoft.com/office/powerpoint/2010/main" val="297893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65B2778-6678-45B6-9A79-C0910CFCA0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8F0A535E-69D5-4DDD-B788-D9578EC2C40B}"/>
              </a:ext>
            </a:extLst>
          </p:cNvPr>
          <p:cNvSpPr>
            <a:spLocks noGrp="1"/>
          </p:cNvSpPr>
          <p:nvPr>
            <p:ph type="title"/>
          </p:nvPr>
        </p:nvSpPr>
        <p:spPr>
          <a:xfrm>
            <a:off x="621673" y="436688"/>
            <a:ext cx="6726374" cy="1744183"/>
          </a:xfrm>
        </p:spPr>
        <p:txBody>
          <a:bodyPr>
            <a:normAutofit/>
          </a:bodyPr>
          <a:lstStyle/>
          <a:p>
            <a:r>
              <a:rPr lang="nl-NL" sz="3600" b="1" dirty="0">
                <a:latin typeface="+mn-lt"/>
              </a:rPr>
              <a:t>Welke handelingen deze periode:</a:t>
            </a:r>
          </a:p>
        </p:txBody>
      </p:sp>
      <p:sp>
        <p:nvSpPr>
          <p:cNvPr id="3" name="Tijdelijke aanduiding voor inhoud 2">
            <a:extLst>
              <a:ext uri="{FF2B5EF4-FFF2-40B4-BE49-F238E27FC236}">
                <a16:creationId xmlns:a16="http://schemas.microsoft.com/office/drawing/2014/main" id="{EE553DEE-64EA-41FA-8882-16298CD01CE7}"/>
              </a:ext>
            </a:extLst>
          </p:cNvPr>
          <p:cNvSpPr>
            <a:spLocks noGrp="1"/>
          </p:cNvSpPr>
          <p:nvPr>
            <p:ph idx="1"/>
          </p:nvPr>
        </p:nvSpPr>
        <p:spPr>
          <a:xfrm>
            <a:off x="621673" y="1663689"/>
            <a:ext cx="6974618" cy="4757623"/>
          </a:xfrm>
        </p:spPr>
        <p:txBody>
          <a:bodyPr>
            <a:normAutofit lnSpcReduction="10000"/>
          </a:bodyPr>
          <a:lstStyle/>
          <a:p>
            <a:pPr marL="0" indent="0">
              <a:lnSpc>
                <a:spcPct val="90000"/>
              </a:lnSpc>
              <a:buNone/>
            </a:pPr>
            <a:r>
              <a:rPr lang="nl-NL" sz="1600" b="1" dirty="0"/>
              <a:t>KNO:</a:t>
            </a:r>
          </a:p>
          <a:p>
            <a:pPr>
              <a:lnSpc>
                <a:spcPct val="90000"/>
              </a:lnSpc>
            </a:pPr>
            <a:r>
              <a:rPr lang="nl-NL" sz="1600" dirty="0"/>
              <a:t>Benodigdheden klaarleggen voor een KNO-set</a:t>
            </a:r>
          </a:p>
          <a:p>
            <a:pPr>
              <a:lnSpc>
                <a:spcPct val="90000"/>
              </a:lnSpc>
            </a:pPr>
            <a:r>
              <a:rPr lang="nl-NL" sz="1600" dirty="0"/>
              <a:t>Benodigdheden klaarleggen voor het inspecteren van neus/keelholte</a:t>
            </a:r>
          </a:p>
          <a:p>
            <a:pPr>
              <a:lnSpc>
                <a:spcPct val="90000"/>
              </a:lnSpc>
            </a:pPr>
            <a:r>
              <a:rPr lang="nl-NL" sz="1600" dirty="0"/>
              <a:t>Benodigdheden klaarleggen voor het verwijderen van een corpus </a:t>
            </a:r>
            <a:r>
              <a:rPr lang="nl-NL" sz="1600" dirty="0" err="1"/>
              <a:t>aliënum</a:t>
            </a:r>
            <a:r>
              <a:rPr lang="nl-NL" sz="1600" dirty="0"/>
              <a:t> uit de neus en tamponneren</a:t>
            </a:r>
          </a:p>
          <a:p>
            <a:pPr>
              <a:lnSpc>
                <a:spcPct val="90000"/>
              </a:lnSpc>
            </a:pPr>
            <a:r>
              <a:rPr lang="nl-NL" sz="1600" dirty="0"/>
              <a:t>Het maken van een audiogram</a:t>
            </a:r>
          </a:p>
          <a:p>
            <a:pPr>
              <a:lnSpc>
                <a:spcPct val="90000"/>
              </a:lnSpc>
            </a:pPr>
            <a:r>
              <a:rPr lang="nl-NL" sz="1600" dirty="0"/>
              <a:t>Het uitspuiten van een oor (KT2 proeve)</a:t>
            </a:r>
          </a:p>
          <a:p>
            <a:pPr>
              <a:lnSpc>
                <a:spcPct val="90000"/>
              </a:lnSpc>
            </a:pPr>
            <a:r>
              <a:rPr lang="nl-NL" sz="1600" dirty="0"/>
              <a:t>Benodigdheden klaarleggen voor het inspecteren van het oor</a:t>
            </a:r>
          </a:p>
          <a:p>
            <a:pPr marL="0" indent="0">
              <a:lnSpc>
                <a:spcPct val="90000"/>
              </a:lnSpc>
              <a:buNone/>
            </a:pPr>
            <a:r>
              <a:rPr lang="nl-NL" sz="1600" b="1" dirty="0"/>
              <a:t>Gynaecologie:</a:t>
            </a:r>
          </a:p>
          <a:p>
            <a:pPr>
              <a:lnSpc>
                <a:spcPct val="90000"/>
              </a:lnSpc>
              <a:buFont typeface="Courier New" panose="02070309020205020404" pitchFamily="49" charset="0"/>
              <a:buChar char="o"/>
            </a:pPr>
            <a:r>
              <a:rPr lang="nl-NL" sz="1600" dirty="0"/>
              <a:t> Benodigdheden klaarleggen voor vaginaal toucher (VT)</a:t>
            </a:r>
          </a:p>
          <a:p>
            <a:pPr>
              <a:lnSpc>
                <a:spcPct val="90000"/>
              </a:lnSpc>
              <a:buFont typeface="Courier New" panose="02070309020205020404" pitchFamily="49" charset="0"/>
              <a:buChar char="o"/>
            </a:pPr>
            <a:r>
              <a:rPr lang="nl-NL" sz="1600" dirty="0"/>
              <a:t> Benodigdheden klaarleggen voor vaginaal speculum onderzoek</a:t>
            </a:r>
          </a:p>
          <a:p>
            <a:pPr>
              <a:lnSpc>
                <a:spcPct val="90000"/>
              </a:lnSpc>
              <a:buFont typeface="Courier New" panose="02070309020205020404" pitchFamily="49" charset="0"/>
              <a:buChar char="o"/>
            </a:pPr>
            <a:r>
              <a:rPr lang="nl-NL" sz="1600" dirty="0"/>
              <a:t> Benodigdheden klaarleggen voor </a:t>
            </a:r>
            <a:r>
              <a:rPr lang="nl-NL" sz="1600" dirty="0" err="1"/>
              <a:t>portio</a:t>
            </a:r>
            <a:r>
              <a:rPr lang="nl-NL" sz="1600" dirty="0"/>
              <a:t> cervix uitstrijkje en dit kunnen uitvoeren op een fantoom (KT2 proeve)</a:t>
            </a:r>
          </a:p>
          <a:p>
            <a:pPr>
              <a:lnSpc>
                <a:spcPct val="90000"/>
              </a:lnSpc>
              <a:buFont typeface="Courier New" panose="02070309020205020404" pitchFamily="49" charset="0"/>
              <a:buChar char="o"/>
            </a:pPr>
            <a:r>
              <a:rPr lang="nl-NL" sz="1600" dirty="0"/>
              <a:t> Benodigdheden klaarleggen voor het inbrengen van een IUD (spiraal) (KT2 proeve)</a:t>
            </a:r>
          </a:p>
          <a:p>
            <a:pPr>
              <a:lnSpc>
                <a:spcPct val="90000"/>
              </a:lnSpc>
              <a:buFont typeface="Courier New" panose="02070309020205020404" pitchFamily="49" charset="0"/>
              <a:buChar char="o"/>
            </a:pPr>
            <a:r>
              <a:rPr lang="nl-NL" sz="1600" dirty="0"/>
              <a:t> Benodigdheden klaarleggen voor het inbrengen van een pessarium</a:t>
            </a:r>
          </a:p>
        </p:txBody>
      </p:sp>
      <p:sp useBgFill="1">
        <p:nvSpPr>
          <p:cNvPr id="12" name="Rectangle 11">
            <a:extLst>
              <a:ext uri="{FF2B5EF4-FFF2-40B4-BE49-F238E27FC236}">
                <a16:creationId xmlns:a16="http://schemas.microsoft.com/office/drawing/2014/main" id="{82C57F61-3F6E-4BE5-B964-003AA9B35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7370" y="0"/>
            <a:ext cx="43546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BAADB98B-E8C1-4258-8963-0DF21A1E97D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19528" y="1770177"/>
            <a:ext cx="3318836" cy="3318836"/>
          </a:xfrm>
          <a:prstGeom prst="rect">
            <a:avLst/>
          </a:prstGeom>
        </p:spPr>
      </p:pic>
    </p:spTree>
    <p:extLst>
      <p:ext uri="{BB962C8B-B14F-4D97-AF65-F5344CB8AC3E}">
        <p14:creationId xmlns:p14="http://schemas.microsoft.com/office/powerpoint/2010/main" val="2510211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06D53C-DD17-4B2C-B563-92D7DCEB675F}"/>
              </a:ext>
            </a:extLst>
          </p:cNvPr>
          <p:cNvSpPr>
            <a:spLocks noGrp="1"/>
          </p:cNvSpPr>
          <p:nvPr>
            <p:ph type="title"/>
          </p:nvPr>
        </p:nvSpPr>
        <p:spPr/>
        <p:txBody>
          <a:bodyPr/>
          <a:lstStyle/>
          <a:p>
            <a:r>
              <a:rPr lang="nl-NL" b="1" dirty="0">
                <a:latin typeface="+mn-lt"/>
              </a:rPr>
              <a:t>Handelingen oogheelkunde</a:t>
            </a:r>
          </a:p>
        </p:txBody>
      </p:sp>
      <p:sp>
        <p:nvSpPr>
          <p:cNvPr id="3" name="Tijdelijke aanduiding voor inhoud 2">
            <a:extLst>
              <a:ext uri="{FF2B5EF4-FFF2-40B4-BE49-F238E27FC236}">
                <a16:creationId xmlns:a16="http://schemas.microsoft.com/office/drawing/2014/main" id="{255A58E7-59AF-46B6-8E27-2879697604A1}"/>
              </a:ext>
            </a:extLst>
          </p:cNvPr>
          <p:cNvSpPr>
            <a:spLocks noGrp="1"/>
          </p:cNvSpPr>
          <p:nvPr>
            <p:ph idx="1"/>
          </p:nvPr>
        </p:nvSpPr>
        <p:spPr/>
        <p:txBody>
          <a:bodyPr/>
          <a:lstStyle/>
          <a:p>
            <a:r>
              <a:rPr lang="nl-NL" dirty="0"/>
              <a:t>Het uitvoeren van een visustest met letterkaart, </a:t>
            </a:r>
            <a:r>
              <a:rPr lang="nl-NL" dirty="0" err="1"/>
              <a:t>universeelkaart</a:t>
            </a:r>
            <a:r>
              <a:rPr lang="nl-NL" dirty="0"/>
              <a:t> en kinderkaart;</a:t>
            </a:r>
          </a:p>
          <a:p>
            <a:r>
              <a:rPr lang="nl-NL" dirty="0"/>
              <a:t>Benodigdheden klaarleggen voor </a:t>
            </a:r>
            <a:r>
              <a:rPr lang="nl-NL" dirty="0" err="1"/>
              <a:t>oogspiegelen</a:t>
            </a:r>
            <a:r>
              <a:rPr lang="nl-NL" dirty="0"/>
              <a:t> en toepassen van kleuring;</a:t>
            </a:r>
          </a:p>
          <a:p>
            <a:r>
              <a:rPr lang="nl-NL" dirty="0"/>
              <a:t>Benodigdheden klaarleggen voor het verwijderen van corpus </a:t>
            </a:r>
            <a:r>
              <a:rPr lang="nl-NL" dirty="0" err="1"/>
              <a:t>aliënum</a:t>
            </a:r>
            <a:r>
              <a:rPr lang="nl-NL" dirty="0"/>
              <a:t> uit het oog;</a:t>
            </a:r>
          </a:p>
          <a:p>
            <a:r>
              <a:rPr lang="nl-NL" dirty="0"/>
              <a:t>Het druppelen van het oog bij een patiënt;</a:t>
            </a:r>
          </a:p>
          <a:p>
            <a:r>
              <a:rPr lang="nl-NL" dirty="0"/>
              <a:t>Het zalven van het oog bij een patiënt;</a:t>
            </a:r>
          </a:p>
          <a:p>
            <a:r>
              <a:rPr lang="nl-NL" dirty="0"/>
              <a:t>Het spoelen van het oog met oogbadje en oogflacon bij een patiënt.</a:t>
            </a:r>
          </a:p>
        </p:txBody>
      </p:sp>
    </p:spTree>
    <p:extLst>
      <p:ext uri="{BB962C8B-B14F-4D97-AF65-F5344CB8AC3E}">
        <p14:creationId xmlns:p14="http://schemas.microsoft.com/office/powerpoint/2010/main" val="3626631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E6867F-F234-4356-BD32-2052E899EA85}"/>
              </a:ext>
            </a:extLst>
          </p:cNvPr>
          <p:cNvSpPr>
            <a:spLocks noGrp="1"/>
          </p:cNvSpPr>
          <p:nvPr>
            <p:ph type="title"/>
          </p:nvPr>
        </p:nvSpPr>
        <p:spPr/>
        <p:txBody>
          <a:bodyPr/>
          <a:lstStyle/>
          <a:p>
            <a:r>
              <a:rPr lang="nl-NL" b="1" dirty="0">
                <a:latin typeface="+mn-lt"/>
              </a:rPr>
              <a:t>Instrumenten behorende bij KNO</a:t>
            </a:r>
          </a:p>
        </p:txBody>
      </p:sp>
      <p:sp>
        <p:nvSpPr>
          <p:cNvPr id="3" name="Tijdelijke aanduiding voor inhoud 2">
            <a:extLst>
              <a:ext uri="{FF2B5EF4-FFF2-40B4-BE49-F238E27FC236}">
                <a16:creationId xmlns:a16="http://schemas.microsoft.com/office/drawing/2014/main" id="{63D61341-8646-49BF-A66B-0FC15AC09147}"/>
              </a:ext>
            </a:extLst>
          </p:cNvPr>
          <p:cNvSpPr>
            <a:spLocks noGrp="1"/>
          </p:cNvSpPr>
          <p:nvPr>
            <p:ph idx="1"/>
          </p:nvPr>
        </p:nvSpPr>
        <p:spPr/>
        <p:txBody>
          <a:bodyPr>
            <a:normAutofit fontScale="92500" lnSpcReduction="20000"/>
          </a:bodyPr>
          <a:lstStyle/>
          <a:p>
            <a:pPr marL="0" indent="0">
              <a:buNone/>
            </a:pPr>
            <a:r>
              <a:rPr lang="nl-NL" i="1" dirty="0"/>
              <a:t>Zie hiervoor ook het MTH-boek: H3.2.1 Instrumenten voor KNO-onderzoek</a:t>
            </a:r>
          </a:p>
          <a:p>
            <a:r>
              <a:rPr lang="nl-NL" b="1" dirty="0"/>
              <a:t>Cerumenhaak</a:t>
            </a:r>
            <a:r>
              <a:rPr lang="nl-NL" dirty="0"/>
              <a:t> en </a:t>
            </a:r>
            <a:r>
              <a:rPr lang="nl-NL" b="1" dirty="0"/>
              <a:t>cerumenlusje</a:t>
            </a:r>
            <a:r>
              <a:rPr lang="nl-NL" dirty="0"/>
              <a:t>: kunnen gebruikt worden bij het verwijderen van een prop oorsmeer (cerumen) uit de gehoorgang;</a:t>
            </a:r>
          </a:p>
          <a:p>
            <a:r>
              <a:rPr lang="nl-NL" b="1" dirty="0"/>
              <a:t>Hefboompje volgens </a:t>
            </a:r>
            <a:r>
              <a:rPr lang="nl-NL" b="1" dirty="0" err="1"/>
              <a:t>Quire</a:t>
            </a:r>
            <a:r>
              <a:rPr lang="nl-NL" b="1" dirty="0"/>
              <a:t> </a:t>
            </a:r>
            <a:r>
              <a:rPr lang="nl-NL" dirty="0"/>
              <a:t>en </a:t>
            </a:r>
            <a:r>
              <a:rPr lang="nl-NL" b="1" dirty="0"/>
              <a:t>klem volgens Buck</a:t>
            </a:r>
            <a:r>
              <a:rPr lang="nl-NL" dirty="0"/>
              <a:t>: hiermee kan een corpus </a:t>
            </a:r>
            <a:r>
              <a:rPr lang="nl-NL" dirty="0" err="1"/>
              <a:t>aliënum</a:t>
            </a:r>
            <a:r>
              <a:rPr lang="nl-NL" dirty="0"/>
              <a:t> uit de gehoor- of neusgang verwijderd worden;</a:t>
            </a:r>
          </a:p>
          <a:p>
            <a:r>
              <a:rPr lang="nl-NL" b="1" dirty="0"/>
              <a:t>Oor- en neuspincetten</a:t>
            </a:r>
            <a:r>
              <a:rPr lang="nl-NL" dirty="0"/>
              <a:t>: zijn eigenlijk gewone pincetten, die na het greepgedeelte meestal in kniestand gebogen zijn (‘kniepincet’);</a:t>
            </a:r>
          </a:p>
          <a:p>
            <a:r>
              <a:rPr lang="nl-NL" b="1" dirty="0"/>
              <a:t>Otoscoop</a:t>
            </a:r>
            <a:r>
              <a:rPr lang="nl-NL" dirty="0"/>
              <a:t>: kunnen gehoorgang en trommelvlies al dan niet met vergroting bekeken worden. Vóór gebruik wordt er i.v.m. hygiëne een plastic disposable trechter op de otoscoop geplaatst;</a:t>
            </a:r>
          </a:p>
          <a:p>
            <a:r>
              <a:rPr lang="nl-NL" b="1" dirty="0"/>
              <a:t>Neusspeculum</a:t>
            </a:r>
            <a:r>
              <a:rPr lang="nl-NL" dirty="0"/>
              <a:t>: een neusspeculum wordt gebruikt om de neusgang open te spreiden, zodat deze goed geïnspecteerd kan worden. Ook handig als er een behandeling in de neusholte moet plaatsvinden;</a:t>
            </a:r>
          </a:p>
          <a:p>
            <a:r>
              <a:rPr lang="nl-NL" b="1" dirty="0"/>
              <a:t>Disposable tongspatel</a:t>
            </a:r>
            <a:r>
              <a:rPr lang="nl-NL" dirty="0"/>
              <a:t>;</a:t>
            </a:r>
          </a:p>
          <a:p>
            <a:r>
              <a:rPr lang="nl-NL" b="1" dirty="0"/>
              <a:t>Keelspiegel</a:t>
            </a:r>
            <a:r>
              <a:rPr lang="nl-NL" dirty="0"/>
              <a:t>: wordt gebruikt voor het inspecteren van de keel- en mondholte. Ook afwijkingen van de stembanden kunnen ermee in beeld worden gebracht. </a:t>
            </a:r>
          </a:p>
        </p:txBody>
      </p:sp>
    </p:spTree>
    <p:extLst>
      <p:ext uri="{BB962C8B-B14F-4D97-AF65-F5344CB8AC3E}">
        <p14:creationId xmlns:p14="http://schemas.microsoft.com/office/powerpoint/2010/main" val="2562156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192707B-B929-41A7-9B41-E959A1C68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fbeeldingsresultaat voor epistaxis">
            <a:extLst>
              <a:ext uri="{FF2B5EF4-FFF2-40B4-BE49-F238E27FC236}">
                <a16:creationId xmlns:a16="http://schemas.microsoft.com/office/drawing/2014/main" id="{89F9B0AF-3D9A-4359-9587-04B5B3013D85}"/>
              </a:ext>
            </a:extLst>
          </p:cNvPr>
          <p:cNvPicPr>
            <a:picLocks noChangeAspect="1" noChangeArrowheads="1"/>
          </p:cNvPicPr>
          <p:nvPr/>
        </p:nvPicPr>
        <p:blipFill rotWithShape="1">
          <a:blip r:embed="rId3">
            <a:alphaModFix amt="35000"/>
            <a:extLst>
              <a:ext uri="{28A0092B-C50C-407E-A947-70E740481C1C}">
                <a14:useLocalDpi xmlns:a14="http://schemas.microsoft.com/office/drawing/2010/main" val="0"/>
              </a:ext>
            </a:extLst>
          </a:blip>
          <a:srcRect l="111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06E58E1E-C306-46FD-8FB5-D13D2EB8F815}"/>
              </a:ext>
            </a:extLst>
          </p:cNvPr>
          <p:cNvSpPr>
            <a:spLocks noGrp="1"/>
          </p:cNvSpPr>
          <p:nvPr>
            <p:ph type="title"/>
          </p:nvPr>
        </p:nvSpPr>
        <p:spPr>
          <a:xfrm>
            <a:off x="1066800" y="642594"/>
            <a:ext cx="10058400" cy="1371600"/>
          </a:xfrm>
        </p:spPr>
        <p:txBody>
          <a:bodyPr>
            <a:normAutofit/>
          </a:bodyPr>
          <a:lstStyle/>
          <a:p>
            <a:r>
              <a:rPr lang="nl-NL" b="1" dirty="0"/>
              <a:t>Bloedneus (epistaxis)</a:t>
            </a:r>
          </a:p>
        </p:txBody>
      </p:sp>
      <p:sp>
        <p:nvSpPr>
          <p:cNvPr id="3" name="Tijdelijke aanduiding voor inhoud 2">
            <a:extLst>
              <a:ext uri="{FF2B5EF4-FFF2-40B4-BE49-F238E27FC236}">
                <a16:creationId xmlns:a16="http://schemas.microsoft.com/office/drawing/2014/main" id="{D7C99F0D-A3EA-481C-BE7D-3698B36D4862}"/>
              </a:ext>
            </a:extLst>
          </p:cNvPr>
          <p:cNvSpPr>
            <a:spLocks noGrp="1"/>
          </p:cNvSpPr>
          <p:nvPr>
            <p:ph idx="1"/>
          </p:nvPr>
        </p:nvSpPr>
        <p:spPr>
          <a:xfrm>
            <a:off x="1066800" y="2103120"/>
            <a:ext cx="10058400" cy="3931920"/>
          </a:xfrm>
        </p:spPr>
        <p:txBody>
          <a:bodyPr>
            <a:normAutofit fontScale="92500" lnSpcReduction="10000"/>
          </a:bodyPr>
          <a:lstStyle/>
          <a:p>
            <a:pPr marL="0" indent="0">
              <a:buNone/>
            </a:pPr>
            <a:r>
              <a:rPr lang="nl-NL" dirty="0"/>
              <a:t>Oorzaken van een bloedneus kunnen zijn:</a:t>
            </a:r>
          </a:p>
          <a:p>
            <a:r>
              <a:rPr lang="nl-NL" i="1" dirty="0"/>
              <a:t>Een tik op de neus;</a:t>
            </a:r>
          </a:p>
          <a:p>
            <a:r>
              <a:rPr lang="nl-NL" i="1" dirty="0"/>
              <a:t>Neuspeuteren;</a:t>
            </a:r>
          </a:p>
          <a:p>
            <a:r>
              <a:rPr lang="nl-NL" i="1" dirty="0"/>
              <a:t>Iets in de neus (corpus </a:t>
            </a:r>
            <a:r>
              <a:rPr lang="nl-NL" i="1" dirty="0" err="1"/>
              <a:t>aliënum</a:t>
            </a:r>
            <a:r>
              <a:rPr lang="nl-NL" i="1" dirty="0"/>
              <a:t>), bijvoorbeeld een steentje of kraaltje;</a:t>
            </a:r>
          </a:p>
          <a:p>
            <a:r>
              <a:rPr lang="nl-NL" i="1" dirty="0"/>
              <a:t>Droge lucht of verkoudheid;</a:t>
            </a:r>
          </a:p>
          <a:p>
            <a:r>
              <a:rPr lang="nl-NL" i="1" dirty="0"/>
              <a:t>Ouderdom (zwakkere vaatjes door slijtage);</a:t>
            </a:r>
          </a:p>
          <a:p>
            <a:r>
              <a:rPr lang="nl-NL" i="1" dirty="0"/>
              <a:t>Bloedverdunners (antistollingsmiddelen).</a:t>
            </a:r>
          </a:p>
          <a:p>
            <a:pPr marL="0" indent="0">
              <a:buNone/>
            </a:pPr>
            <a:endParaRPr lang="nl-NL" i="1" dirty="0"/>
          </a:p>
          <a:p>
            <a:pPr marL="0" indent="0">
              <a:buNone/>
            </a:pPr>
            <a:r>
              <a:rPr lang="nl-NL" b="1" i="1" dirty="0"/>
              <a:t>Wat zijn adviezen die je aan iemand meegeeft met een bloedneus?</a:t>
            </a:r>
          </a:p>
          <a:p>
            <a:pPr marL="0" indent="0">
              <a:buNone/>
            </a:pPr>
            <a:r>
              <a:rPr lang="nl-NL" b="1" i="1" dirty="0"/>
              <a:t>Wanneer moet iemand contact opnemen met de huisarts?</a:t>
            </a:r>
          </a:p>
          <a:p>
            <a:pPr marL="0" indent="0">
              <a:buNone/>
            </a:pPr>
            <a:r>
              <a:rPr lang="nl-NL" b="1" i="1" dirty="0"/>
              <a:t>Welke behandeling kan gegeven worden aan iemand met een bloedneus?</a:t>
            </a:r>
          </a:p>
        </p:txBody>
      </p:sp>
      <p:sp>
        <p:nvSpPr>
          <p:cNvPr id="73" name="Rectangle 72">
            <a:extLst>
              <a:ext uri="{FF2B5EF4-FFF2-40B4-BE49-F238E27FC236}">
                <a16:creationId xmlns:a16="http://schemas.microsoft.com/office/drawing/2014/main" id="{8FB4235C-4505-46C7-AD8F-8769A1972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noFill/>
          <a:ln w="6350" cap="sq" cmpd="sng" algn="ctr">
            <a:solidFill>
              <a:schemeClr val="tx1"/>
            </a:solidFill>
            <a:prstDash val="solid"/>
            <a:miter lim="800000"/>
          </a:ln>
          <a:effectLst>
            <a:softEdge rad="0"/>
          </a:effectLst>
        </p:spPr>
      </p:sp>
    </p:spTree>
    <p:extLst>
      <p:ext uri="{BB962C8B-B14F-4D97-AF65-F5344CB8AC3E}">
        <p14:creationId xmlns:p14="http://schemas.microsoft.com/office/powerpoint/2010/main" val="584894097"/>
      </p:ext>
    </p:extLst>
  </p:cSld>
  <p:clrMapOvr>
    <a:overrideClrMapping bg1="dk1" tx1="lt1" bg2="dk2" tx2="lt2" accent1="accent1" accent2="accent2" accent3="accent3" accent4="accent4" accent5="accent5" accent6="accent6" hlink="hlink" folHlink="folHlink"/>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Afbeeldingsresultaat voor kraaltje in de neus">
            <a:extLst>
              <a:ext uri="{FF2B5EF4-FFF2-40B4-BE49-F238E27FC236}">
                <a16:creationId xmlns:a16="http://schemas.microsoft.com/office/drawing/2014/main" id="{6F0F2D3F-F0E8-4253-81F4-9951F7827EF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1844" r="15846" b="1"/>
          <a:stretch/>
        </p:blipFill>
        <p:spPr bwMode="auto">
          <a:xfrm>
            <a:off x="7837371" y="237744"/>
            <a:ext cx="4124416" cy="6382512"/>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891D1FF4-7F97-4936-9A4C-9FB71D8FB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7744" y="237744"/>
            <a:ext cx="7652977"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0B5AE758-409E-4EEE-AE8F-C3F34595CE8B}"/>
              </a:ext>
            </a:extLst>
          </p:cNvPr>
          <p:cNvSpPr>
            <a:spLocks noGrp="1"/>
          </p:cNvSpPr>
          <p:nvPr>
            <p:ph type="title"/>
          </p:nvPr>
        </p:nvSpPr>
        <p:spPr>
          <a:xfrm>
            <a:off x="868680" y="642593"/>
            <a:ext cx="6281928" cy="1744183"/>
          </a:xfrm>
        </p:spPr>
        <p:txBody>
          <a:bodyPr>
            <a:normAutofit/>
          </a:bodyPr>
          <a:lstStyle/>
          <a:p>
            <a:r>
              <a:rPr lang="nl-NL" b="1" dirty="0">
                <a:latin typeface="+mn-lt"/>
              </a:rPr>
              <a:t>Corpus </a:t>
            </a:r>
            <a:r>
              <a:rPr lang="nl-NL" b="1" dirty="0" err="1">
                <a:latin typeface="+mn-lt"/>
              </a:rPr>
              <a:t>aliënum</a:t>
            </a:r>
            <a:endParaRPr lang="nl-NL" b="1" dirty="0">
              <a:latin typeface="+mn-lt"/>
            </a:endParaRPr>
          </a:p>
        </p:txBody>
      </p:sp>
      <p:sp>
        <p:nvSpPr>
          <p:cNvPr id="3" name="Tijdelijke aanduiding voor inhoud 2">
            <a:extLst>
              <a:ext uri="{FF2B5EF4-FFF2-40B4-BE49-F238E27FC236}">
                <a16:creationId xmlns:a16="http://schemas.microsoft.com/office/drawing/2014/main" id="{9717B71B-4483-400E-98A4-DB7AC004A533}"/>
              </a:ext>
            </a:extLst>
          </p:cNvPr>
          <p:cNvSpPr>
            <a:spLocks noGrp="1"/>
          </p:cNvSpPr>
          <p:nvPr>
            <p:ph idx="1"/>
          </p:nvPr>
        </p:nvSpPr>
        <p:spPr>
          <a:xfrm>
            <a:off x="716280" y="2029124"/>
            <a:ext cx="6814820" cy="4320876"/>
          </a:xfrm>
        </p:spPr>
        <p:txBody>
          <a:bodyPr>
            <a:normAutofit/>
          </a:bodyPr>
          <a:lstStyle/>
          <a:p>
            <a:pPr marL="0" indent="0">
              <a:lnSpc>
                <a:spcPct val="90000"/>
              </a:lnSpc>
              <a:buNone/>
            </a:pPr>
            <a:r>
              <a:rPr lang="nl-NL" sz="1700" dirty="0"/>
              <a:t>Corpus </a:t>
            </a:r>
            <a:r>
              <a:rPr lang="nl-NL" sz="1700" dirty="0" err="1"/>
              <a:t>aliënum</a:t>
            </a:r>
            <a:r>
              <a:rPr lang="nl-NL" sz="1700" dirty="0"/>
              <a:t> betekent letterlijk vreemd voorwerp. Het houdt in dit geval dus in dat er een corpus </a:t>
            </a:r>
            <a:r>
              <a:rPr lang="nl-NL" sz="1700" dirty="0" err="1"/>
              <a:t>aliënum</a:t>
            </a:r>
            <a:r>
              <a:rPr lang="nl-NL" sz="1700" dirty="0"/>
              <a:t> in de neus of oren zit (bijv. kraaltje, dopje).</a:t>
            </a:r>
          </a:p>
          <a:p>
            <a:pPr marL="0" indent="0">
              <a:lnSpc>
                <a:spcPct val="90000"/>
              </a:lnSpc>
              <a:buNone/>
            </a:pPr>
            <a:r>
              <a:rPr lang="nl-NL" sz="1700" b="1" i="1" dirty="0"/>
              <a:t>Het slijmvlies in de neus gaat opzwellen doordat het gaat irriteren en dit geeft pijn.</a:t>
            </a:r>
          </a:p>
          <a:p>
            <a:pPr>
              <a:lnSpc>
                <a:spcPct val="90000"/>
              </a:lnSpc>
            </a:pPr>
            <a:r>
              <a:rPr lang="nl-NL" sz="1700" dirty="0"/>
              <a:t>Kinderen gaan er vaak aan peuteren, met als gevolg?</a:t>
            </a:r>
          </a:p>
          <a:p>
            <a:pPr>
              <a:lnSpc>
                <a:spcPct val="90000"/>
              </a:lnSpc>
            </a:pPr>
            <a:r>
              <a:rPr lang="nl-NL" sz="1700" dirty="0"/>
              <a:t>Haal nooit zelf een voorwerp uit de neus met bijv. een pincet.</a:t>
            </a:r>
          </a:p>
          <a:p>
            <a:pPr>
              <a:lnSpc>
                <a:spcPct val="90000"/>
              </a:lnSpc>
            </a:pPr>
            <a:r>
              <a:rPr lang="nl-NL" sz="1700" dirty="0"/>
              <a:t>Wanneer het in de neus zit, proberen te snuiten met het andere neusgat dicht;</a:t>
            </a:r>
          </a:p>
          <a:p>
            <a:pPr>
              <a:lnSpc>
                <a:spcPct val="90000"/>
              </a:lnSpc>
            </a:pPr>
            <a:r>
              <a:rPr lang="nl-NL" sz="1700" dirty="0"/>
              <a:t>Proberen door de mond te ademen;</a:t>
            </a:r>
          </a:p>
          <a:p>
            <a:pPr>
              <a:lnSpc>
                <a:spcPct val="90000"/>
              </a:lnSpc>
            </a:pPr>
            <a:r>
              <a:rPr lang="nl-NL" sz="1700" dirty="0"/>
              <a:t>Komt het voorwerp niet los of zit er nog een deel in? Dan contact HA.</a:t>
            </a:r>
          </a:p>
          <a:p>
            <a:pPr marL="0" indent="0">
              <a:lnSpc>
                <a:spcPct val="90000"/>
              </a:lnSpc>
              <a:buNone/>
            </a:pPr>
            <a:r>
              <a:rPr lang="nl-NL" sz="1700" dirty="0"/>
              <a:t>Taak DA: klaarleggen van benodigdheden om corpus </a:t>
            </a:r>
            <a:r>
              <a:rPr lang="nl-NL" sz="1700" dirty="0" err="1"/>
              <a:t>aliënum</a:t>
            </a:r>
            <a:r>
              <a:rPr lang="nl-NL" sz="1700" dirty="0"/>
              <a:t> te verwijderen. </a:t>
            </a:r>
          </a:p>
          <a:p>
            <a:pPr>
              <a:lnSpc>
                <a:spcPct val="90000"/>
              </a:lnSpc>
            </a:pPr>
            <a:endParaRPr lang="nl-NL" sz="1400" dirty="0"/>
          </a:p>
        </p:txBody>
      </p:sp>
    </p:spTree>
    <p:extLst>
      <p:ext uri="{BB962C8B-B14F-4D97-AF65-F5344CB8AC3E}">
        <p14:creationId xmlns:p14="http://schemas.microsoft.com/office/powerpoint/2010/main" val="1045630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F7432D-1E28-4B52-98CF-D722B91A3D40}"/>
              </a:ext>
            </a:extLst>
          </p:cNvPr>
          <p:cNvSpPr>
            <a:spLocks noGrp="1"/>
          </p:cNvSpPr>
          <p:nvPr>
            <p:ph type="title"/>
          </p:nvPr>
        </p:nvSpPr>
        <p:spPr>
          <a:xfrm>
            <a:off x="1066800" y="731520"/>
            <a:ext cx="10058400" cy="1371600"/>
          </a:xfrm>
        </p:spPr>
        <p:txBody>
          <a:bodyPr/>
          <a:lstStyle/>
          <a:p>
            <a:r>
              <a:rPr lang="nl-NL" b="1" dirty="0">
                <a:latin typeface="+mn-lt"/>
              </a:rPr>
              <a:t>Oor uitspuiten</a:t>
            </a:r>
          </a:p>
        </p:txBody>
      </p:sp>
      <p:sp>
        <p:nvSpPr>
          <p:cNvPr id="3" name="Tijdelijke aanduiding voor inhoud 2">
            <a:extLst>
              <a:ext uri="{FF2B5EF4-FFF2-40B4-BE49-F238E27FC236}">
                <a16:creationId xmlns:a16="http://schemas.microsoft.com/office/drawing/2014/main" id="{EE31ABE5-A5A3-4CAF-91F7-D346A1194982}"/>
              </a:ext>
            </a:extLst>
          </p:cNvPr>
          <p:cNvSpPr>
            <a:spLocks noGrp="1"/>
          </p:cNvSpPr>
          <p:nvPr>
            <p:ph idx="1"/>
          </p:nvPr>
        </p:nvSpPr>
        <p:spPr/>
        <p:txBody>
          <a:bodyPr/>
          <a:lstStyle/>
          <a:p>
            <a:pPr marL="0" indent="0">
              <a:buNone/>
            </a:pPr>
            <a:r>
              <a:rPr lang="nl-NL" dirty="0"/>
              <a:t>Oorsmeer (cerumen) is een mengsel van losgelaten huidcellen, talg en vuil in de gehoorgang. Het heeft een zelfreinigende en beschermende rol voor de gehoorgang.</a:t>
            </a:r>
          </a:p>
          <a:p>
            <a:r>
              <a:rPr lang="nl-NL" i="1" dirty="0"/>
              <a:t>Sommige mensen hebben er vaak last van, anderen nauwelijks tot nooit.</a:t>
            </a:r>
          </a:p>
          <a:p>
            <a:r>
              <a:rPr lang="nl-NL" i="1" dirty="0"/>
              <a:t>Gebruik van </a:t>
            </a:r>
            <a:r>
              <a:rPr lang="nl-NL" b="1" i="1" dirty="0"/>
              <a:t>oordopjes</a:t>
            </a:r>
            <a:r>
              <a:rPr lang="nl-NL" i="1" dirty="0"/>
              <a:t>, </a:t>
            </a:r>
            <a:r>
              <a:rPr lang="nl-NL" b="1" i="1" dirty="0"/>
              <a:t>rommelen in de gehoorgang </a:t>
            </a:r>
            <a:r>
              <a:rPr lang="nl-NL" i="1" dirty="0"/>
              <a:t>met een wattenstokje (soms zelfs pen/paperclip i.v.m. jeuk door bijv. eczeem in de gehoorgang).</a:t>
            </a:r>
          </a:p>
          <a:p>
            <a:r>
              <a:rPr lang="nl-NL" b="1" i="1" dirty="0"/>
              <a:t>Otitis externa </a:t>
            </a:r>
            <a:r>
              <a:rPr lang="nl-NL" i="1" dirty="0"/>
              <a:t>(ontsteking uitwendige gehoorgang)</a:t>
            </a:r>
          </a:p>
          <a:p>
            <a:pPr marL="0" indent="0">
              <a:buNone/>
            </a:pPr>
            <a:endParaRPr lang="nl-NL" i="1" dirty="0"/>
          </a:p>
          <a:p>
            <a:pPr marL="0" indent="0">
              <a:buNone/>
            </a:pPr>
            <a:r>
              <a:rPr lang="nl-NL" dirty="0"/>
              <a:t>Is het uitspuiten van een oor pijnlijk?</a:t>
            </a:r>
          </a:p>
          <a:p>
            <a:pPr marL="0" indent="0">
              <a:buNone/>
            </a:pPr>
            <a:r>
              <a:rPr lang="nl-NL" dirty="0"/>
              <a:t>Wat is belangrijk aan te geven voor het uitspuiten? </a:t>
            </a:r>
          </a:p>
        </p:txBody>
      </p:sp>
    </p:spTree>
    <p:extLst>
      <p:ext uri="{BB962C8B-B14F-4D97-AF65-F5344CB8AC3E}">
        <p14:creationId xmlns:p14="http://schemas.microsoft.com/office/powerpoint/2010/main" val="2802805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4B8ACC-CC87-40C5-9788-E52BDAE2D073}"/>
              </a:ext>
            </a:extLst>
          </p:cNvPr>
          <p:cNvSpPr>
            <a:spLocks noGrp="1"/>
          </p:cNvSpPr>
          <p:nvPr>
            <p:ph type="title"/>
          </p:nvPr>
        </p:nvSpPr>
        <p:spPr>
          <a:xfrm>
            <a:off x="6991425" y="1092492"/>
            <a:ext cx="4472921" cy="1371600"/>
          </a:xfrm>
        </p:spPr>
        <p:txBody>
          <a:bodyPr>
            <a:normAutofit/>
          </a:bodyPr>
          <a:lstStyle/>
          <a:p>
            <a:r>
              <a:rPr lang="nl-NL" sz="4000" b="1" dirty="0">
                <a:latin typeface="+mn-lt"/>
              </a:rPr>
              <a:t>Aandachtspunten voor oor uitspuiten</a:t>
            </a:r>
          </a:p>
        </p:txBody>
      </p:sp>
      <p:sp useBgFill="1">
        <p:nvSpPr>
          <p:cNvPr id="9" name="Rectangle 8">
            <a:extLst>
              <a:ext uri="{FF2B5EF4-FFF2-40B4-BE49-F238E27FC236}">
                <a16:creationId xmlns:a16="http://schemas.microsoft.com/office/drawing/2014/main" id="{6936D704-5904-42AD-9DA1-E236DCE15D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57945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1" descr="dokter_instr_oorspuit2.jpg">
            <a:extLst>
              <a:ext uri="{FF2B5EF4-FFF2-40B4-BE49-F238E27FC236}">
                <a16:creationId xmlns:a16="http://schemas.microsoft.com/office/drawing/2014/main" id="{95327D6A-6816-4D9D-95DC-AE4265671E7C}"/>
              </a:ext>
            </a:extLst>
          </p:cNvPr>
          <p:cNvPicPr>
            <a:picLocks noChangeAspect="1"/>
          </p:cNvPicPr>
          <p:nvPr/>
        </p:nvPicPr>
        <p:blipFill>
          <a:blip r:embed="rId2"/>
          <a:stretch>
            <a:fillRect/>
          </a:stretch>
        </p:blipFill>
        <p:spPr bwMode="auto">
          <a:xfrm>
            <a:off x="727654" y="1778292"/>
            <a:ext cx="5367165" cy="3314224"/>
          </a:xfrm>
          <a:prstGeom prst="rect">
            <a:avLst/>
          </a:prstGeom>
          <a:noFill/>
        </p:spPr>
      </p:pic>
      <p:sp>
        <p:nvSpPr>
          <p:cNvPr id="3" name="Tijdelijke aanduiding voor inhoud 2">
            <a:extLst>
              <a:ext uri="{FF2B5EF4-FFF2-40B4-BE49-F238E27FC236}">
                <a16:creationId xmlns:a16="http://schemas.microsoft.com/office/drawing/2014/main" id="{3AFAE9DC-994E-4EF4-BDDF-45DAF423F8D3}"/>
              </a:ext>
            </a:extLst>
          </p:cNvPr>
          <p:cNvSpPr>
            <a:spLocks noGrp="1"/>
          </p:cNvSpPr>
          <p:nvPr>
            <p:ph idx="1"/>
          </p:nvPr>
        </p:nvSpPr>
        <p:spPr>
          <a:xfrm>
            <a:off x="6991425" y="2573020"/>
            <a:ext cx="4472922" cy="3931920"/>
          </a:xfrm>
        </p:spPr>
        <p:txBody>
          <a:bodyPr>
            <a:normAutofit/>
          </a:bodyPr>
          <a:lstStyle/>
          <a:p>
            <a:r>
              <a:rPr lang="nl-NL" dirty="0"/>
              <a:t>Temperatuur van het water</a:t>
            </a:r>
          </a:p>
          <a:p>
            <a:r>
              <a:rPr lang="nl-NL" dirty="0"/>
              <a:t>Oor vasthouden</a:t>
            </a:r>
          </a:p>
          <a:p>
            <a:r>
              <a:rPr lang="nl-NL" dirty="0"/>
              <a:t>Richting van het water spuiten</a:t>
            </a:r>
          </a:p>
          <a:p>
            <a:r>
              <a:rPr lang="nl-NL" dirty="0"/>
              <a:t>Vastzetten van de </a:t>
            </a:r>
            <a:r>
              <a:rPr lang="nl-NL" dirty="0" err="1"/>
              <a:t>oorspuit</a:t>
            </a:r>
            <a:r>
              <a:rPr lang="nl-NL" dirty="0"/>
              <a:t> (fixeren)</a:t>
            </a:r>
          </a:p>
          <a:p>
            <a:endParaRPr lang="nl-NL" dirty="0"/>
          </a:p>
          <a:p>
            <a:pPr marL="0" indent="0">
              <a:buNone/>
            </a:pPr>
            <a:endParaRPr lang="nl-NL" dirty="0"/>
          </a:p>
        </p:txBody>
      </p:sp>
    </p:spTree>
    <p:extLst>
      <p:ext uri="{BB962C8B-B14F-4D97-AF65-F5344CB8AC3E}">
        <p14:creationId xmlns:p14="http://schemas.microsoft.com/office/powerpoint/2010/main" val="16998540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Aangepast 2">
      <a:dk1>
        <a:sysClr val="windowText" lastClr="000000"/>
      </a:dk1>
      <a:lt1>
        <a:sysClr val="window" lastClr="FFFFFF"/>
      </a:lt1>
      <a:dk2>
        <a:srgbClr val="C1C2C7"/>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EE83C1F785C764F9A38FCBEC29DD7B3" ma:contentTypeVersion="10" ma:contentTypeDescription="Een nieuw document maken." ma:contentTypeScope="" ma:versionID="0fb06cb005f37fafc9543f4e2c773577">
  <xsd:schema xmlns:xsd="http://www.w3.org/2001/XMLSchema" xmlns:xs="http://www.w3.org/2001/XMLSchema" xmlns:p="http://schemas.microsoft.com/office/2006/metadata/properties" xmlns:ns3="fe7f3640-dee9-45f0-a89d-e6c05832ed7a" xmlns:ns4="9912d8de-1901-472a-966c-e2330e0360c6" targetNamespace="http://schemas.microsoft.com/office/2006/metadata/properties" ma:root="true" ma:fieldsID="94563ff4be7fab35ddba5810d93998b2" ns3:_="" ns4:_="">
    <xsd:import namespace="fe7f3640-dee9-45f0-a89d-e6c05832ed7a"/>
    <xsd:import namespace="9912d8de-1901-472a-966c-e2330e0360c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7f3640-dee9-45f0-a89d-e6c05832ed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12d8de-1901-472a-966c-e2330e0360c6"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F6341D-C863-4CBD-9A8D-488AFE36A71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E9EA286-D7B8-454E-9495-10B8B93785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7f3640-dee9-45f0-a89d-e6c05832ed7a"/>
    <ds:schemaRef ds:uri="9912d8de-1901-472a-966c-e2330e0360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BD8F5E-252F-4B33-BA31-F53C13BC49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1115</TotalTime>
  <Words>1437</Words>
  <Application>Microsoft Office PowerPoint</Application>
  <PresentationFormat>Breedbeeld</PresentationFormat>
  <Paragraphs>142</Paragraphs>
  <Slides>15</Slides>
  <Notes>4</Notes>
  <HiddenSlides>0</HiddenSlides>
  <MMClips>1</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15</vt:i4>
      </vt:variant>
    </vt:vector>
  </HeadingPairs>
  <TitlesOfParts>
    <vt:vector size="22" baseType="lpstr">
      <vt:lpstr>Arial</vt:lpstr>
      <vt:lpstr>Calibri</vt:lpstr>
      <vt:lpstr>Calibri Light</vt:lpstr>
      <vt:lpstr>Courier New</vt:lpstr>
      <vt:lpstr>Garamond</vt:lpstr>
      <vt:lpstr>Wingdings</vt:lpstr>
      <vt:lpstr>Savon</vt:lpstr>
      <vt:lpstr>MTH: P6 1e les </vt:lpstr>
      <vt:lpstr>Wat gaan we deze periode doen?</vt:lpstr>
      <vt:lpstr>Welke handelingen deze periode:</vt:lpstr>
      <vt:lpstr>Handelingen oogheelkunde</vt:lpstr>
      <vt:lpstr>Instrumenten behorende bij KNO</vt:lpstr>
      <vt:lpstr>Bloedneus (epistaxis)</vt:lpstr>
      <vt:lpstr>Corpus aliënum</vt:lpstr>
      <vt:lpstr>Oor uitspuiten</vt:lpstr>
      <vt:lpstr>Aandachtspunten voor oor uitspuiten</vt:lpstr>
      <vt:lpstr>Huiswerk volgende week</vt:lpstr>
      <vt:lpstr>Slechthorendheid</vt:lpstr>
      <vt:lpstr>Proef van Rinne</vt:lpstr>
      <vt:lpstr>PowerPoint-presentatie</vt:lpstr>
      <vt:lpstr>Audiometrie</vt:lpstr>
      <vt:lpstr>Drempelaudiogram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MTH: P7 1e les</dc:title>
  <dc:creator>Hanneke van Tuinen</dc:creator>
  <cp:lastModifiedBy>Hanneke van Tuinen</cp:lastModifiedBy>
  <cp:revision>13</cp:revision>
  <dcterms:created xsi:type="dcterms:W3CDTF">2020-02-12T15:35:00Z</dcterms:created>
  <dcterms:modified xsi:type="dcterms:W3CDTF">2020-11-23T11:08:02Z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0x0101007EE83C1F785C764F9A38FCBEC29DD7B3</vt:lpwstr>
  </property>
</Properties>
</file>